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3" r:id="rId6"/>
    <p:sldId id="262" r:id="rId7"/>
    <p:sldId id="261" r:id="rId8"/>
    <p:sldId id="260"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1" d="100"/>
          <a:sy n="51" d="100"/>
        </p:scale>
        <p:origin x="888"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608C9E-64F0-A8C2-1FC8-69B4034376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06092F2-772D-00CA-FB1D-BB9998336B7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CE6B8F6-FC02-6505-04A3-49E828B1B733}"/>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5" name="Footer Placeholder 4">
            <a:extLst>
              <a:ext uri="{FF2B5EF4-FFF2-40B4-BE49-F238E27FC236}">
                <a16:creationId xmlns:a16="http://schemas.microsoft.com/office/drawing/2014/main" id="{A17BE208-8212-3CD8-B6F8-CD9487FC71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59AA1D-1088-9AAB-4E1A-2FA6FB0E576E}"/>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13863883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45B06-F25E-FE14-551B-58DAFADCA06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ACCC74-74A7-1CAA-5F31-ADA3EDF8C9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545864-B444-6585-9DB0-9190AABE0A83}"/>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5" name="Footer Placeholder 4">
            <a:extLst>
              <a:ext uri="{FF2B5EF4-FFF2-40B4-BE49-F238E27FC236}">
                <a16:creationId xmlns:a16="http://schemas.microsoft.com/office/drawing/2014/main" id="{6F23AC38-FE6F-6ABA-CB2D-03556101B9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5C581C-9C08-73D1-0147-71F82BF989CD}"/>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23051767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95D287B-3134-1003-7D28-2446D46ECF4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0232DE7-CA4F-2A32-0A43-89C1F0AA104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BD3072-A3DB-947D-1627-324E20801909}"/>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5" name="Footer Placeholder 4">
            <a:extLst>
              <a:ext uri="{FF2B5EF4-FFF2-40B4-BE49-F238E27FC236}">
                <a16:creationId xmlns:a16="http://schemas.microsoft.com/office/drawing/2014/main" id="{B00E1C30-97BE-0630-002B-DA240B19BF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1A8DEF-4682-65AF-F571-C9F275B3F249}"/>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2192064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DB667-BEEB-A993-6083-984C116828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DFA637-D075-D568-0262-F34B0973B04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F331BD-0562-0B44-5B49-86AA807F13AB}"/>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5" name="Footer Placeholder 4">
            <a:extLst>
              <a:ext uri="{FF2B5EF4-FFF2-40B4-BE49-F238E27FC236}">
                <a16:creationId xmlns:a16="http://schemas.microsoft.com/office/drawing/2014/main" id="{70D6B006-5A57-0612-BA85-86040128EA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72FB9B-5E40-83B6-952C-3229DCED6BBC}"/>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1629035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099D9-79B4-2D79-7E64-C1BB0EB1297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9D5A09-63E8-F1E7-8CFF-1FC91A5755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9260486-D7F5-2CE1-8112-FC5FB240F867}"/>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5" name="Footer Placeholder 4">
            <a:extLst>
              <a:ext uri="{FF2B5EF4-FFF2-40B4-BE49-F238E27FC236}">
                <a16:creationId xmlns:a16="http://schemas.microsoft.com/office/drawing/2014/main" id="{97A30D2F-3061-CFDD-C97B-76D0FEF824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EB44C2-F0B6-8A9E-0B09-42A6A046E142}"/>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223133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CE484-BC30-40BB-D615-BEB25F9F7F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CDE786-6047-7BA2-C3DF-BEC479A9177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44210AB-76A5-CB6E-969E-C0D6F90C7C1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60E1177-947B-122C-FC7F-E72713DF577E}"/>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6" name="Footer Placeholder 5">
            <a:extLst>
              <a:ext uri="{FF2B5EF4-FFF2-40B4-BE49-F238E27FC236}">
                <a16:creationId xmlns:a16="http://schemas.microsoft.com/office/drawing/2014/main" id="{FA289308-35E8-C04A-457C-743134606F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EC110C-5669-468B-FB0B-6F2E14D0D4B3}"/>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1927614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B5CEC-7A0F-1B4F-DC8E-FFF13A54A0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D9EE07-89A0-76E8-6FE5-2781AF887B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AAECEC-36A7-6762-29D5-0F87E83FC4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8848AF-E307-3594-4A27-7A2D199019F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AF9A979-B490-47F4-852C-DD27C3C7472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A18989-EFC0-DE50-07CF-8D13B8CE306E}"/>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8" name="Footer Placeholder 7">
            <a:extLst>
              <a:ext uri="{FF2B5EF4-FFF2-40B4-BE49-F238E27FC236}">
                <a16:creationId xmlns:a16="http://schemas.microsoft.com/office/drawing/2014/main" id="{D147F877-A595-D680-3065-6B4AEBD7473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9D4D965-5D2A-D1CB-135B-3141B666E1DC}"/>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3876890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9C3626-3FB6-F2C4-E649-48B91CB4F70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20D5544-CEEC-3AE5-15D5-052F3BBAFAB9}"/>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4" name="Footer Placeholder 3">
            <a:extLst>
              <a:ext uri="{FF2B5EF4-FFF2-40B4-BE49-F238E27FC236}">
                <a16:creationId xmlns:a16="http://schemas.microsoft.com/office/drawing/2014/main" id="{61605E5F-3965-D80A-F724-285951A90E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366564-BB51-B95E-08AA-E79C07F89F00}"/>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1903038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5CE731-2F86-8AB8-875E-CF873041C1A8}"/>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3" name="Footer Placeholder 2">
            <a:extLst>
              <a:ext uri="{FF2B5EF4-FFF2-40B4-BE49-F238E27FC236}">
                <a16:creationId xmlns:a16="http://schemas.microsoft.com/office/drawing/2014/main" id="{80AFDB85-5C53-5B8A-3E32-6CB527EBCD2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DDC11DD-BDB9-FAA7-5C2A-116144F419A3}"/>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3600769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01492-21C5-F1B7-F5E2-03173B07576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C12B91-4E23-3799-D779-D21D81727D6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1F74DB-DE6B-A8CA-169F-D013EC29BA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D2E446-6B01-D0C6-78FC-44319ECB9D59}"/>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6" name="Footer Placeholder 5">
            <a:extLst>
              <a:ext uri="{FF2B5EF4-FFF2-40B4-BE49-F238E27FC236}">
                <a16:creationId xmlns:a16="http://schemas.microsoft.com/office/drawing/2014/main" id="{4FB204D4-80C8-A52F-0FE1-DBCC0396B2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219160-77C6-8E36-8844-5EE8FA8FC06D}"/>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166519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CE34B-B5D6-8BDE-013B-4C07DB25E2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4546AEA-C1BB-0D5E-A14B-0CAEEC36856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9278721-32FB-12DF-7701-88473324CB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35F694-117E-0EBB-2A2D-D264B0ED68CB}"/>
              </a:ext>
            </a:extLst>
          </p:cNvPr>
          <p:cNvSpPr>
            <a:spLocks noGrp="1"/>
          </p:cNvSpPr>
          <p:nvPr>
            <p:ph type="dt" sz="half" idx="10"/>
          </p:nvPr>
        </p:nvSpPr>
        <p:spPr/>
        <p:txBody>
          <a:bodyPr/>
          <a:lstStyle/>
          <a:p>
            <a:fld id="{4756FF26-3405-4687-9E89-21C32F09E5B4}" type="datetimeFigureOut">
              <a:rPr lang="en-US" smtClean="0"/>
              <a:t>9/9/2024</a:t>
            </a:fld>
            <a:endParaRPr lang="en-US"/>
          </a:p>
        </p:txBody>
      </p:sp>
      <p:sp>
        <p:nvSpPr>
          <p:cNvPr id="6" name="Footer Placeholder 5">
            <a:extLst>
              <a:ext uri="{FF2B5EF4-FFF2-40B4-BE49-F238E27FC236}">
                <a16:creationId xmlns:a16="http://schemas.microsoft.com/office/drawing/2014/main" id="{64E290A2-07D9-E191-FF08-02843A8D01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12E715-A9FC-ACDF-68DA-5C492B028F6B}"/>
              </a:ext>
            </a:extLst>
          </p:cNvPr>
          <p:cNvSpPr>
            <a:spLocks noGrp="1"/>
          </p:cNvSpPr>
          <p:nvPr>
            <p:ph type="sldNum" sz="quarter" idx="12"/>
          </p:nvPr>
        </p:nvSpPr>
        <p:spPr/>
        <p:txBody>
          <a:bodyPr/>
          <a:lstStyle/>
          <a:p>
            <a:fld id="{69F7F4FA-8599-4870-A064-AB707780300E}" type="slidenum">
              <a:rPr lang="en-US" smtClean="0"/>
              <a:t>‹#›</a:t>
            </a:fld>
            <a:endParaRPr lang="en-US"/>
          </a:p>
        </p:txBody>
      </p:sp>
    </p:spTree>
    <p:extLst>
      <p:ext uri="{BB962C8B-B14F-4D97-AF65-F5344CB8AC3E}">
        <p14:creationId xmlns:p14="http://schemas.microsoft.com/office/powerpoint/2010/main" val="175718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736B88-6987-5BD2-77ED-DD23D143DA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F54331C-D722-F943-83E5-70D6F48915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B412F6-3592-BF01-D722-A4206211EA2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56FF26-3405-4687-9E89-21C32F09E5B4}" type="datetimeFigureOut">
              <a:rPr lang="en-US" smtClean="0"/>
              <a:t>9/9/2024</a:t>
            </a:fld>
            <a:endParaRPr lang="en-US"/>
          </a:p>
        </p:txBody>
      </p:sp>
      <p:sp>
        <p:nvSpPr>
          <p:cNvPr id="5" name="Footer Placeholder 4">
            <a:extLst>
              <a:ext uri="{FF2B5EF4-FFF2-40B4-BE49-F238E27FC236}">
                <a16:creationId xmlns:a16="http://schemas.microsoft.com/office/drawing/2014/main" id="{08A06342-63DF-3F4D-36E9-DF6A6CBB1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EB991E2-7673-1676-4A42-446621C084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F7F4FA-8599-4870-A064-AB707780300E}" type="slidenum">
              <a:rPr lang="en-US" smtClean="0"/>
              <a:t>‹#›</a:t>
            </a:fld>
            <a:endParaRPr lang="en-US"/>
          </a:p>
        </p:txBody>
      </p:sp>
    </p:spTree>
    <p:extLst>
      <p:ext uri="{BB962C8B-B14F-4D97-AF65-F5344CB8AC3E}">
        <p14:creationId xmlns:p14="http://schemas.microsoft.com/office/powerpoint/2010/main" val="31575868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kaggle.com/datasets/nelgiriyewithana/countries-of-the-world-2023"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colab.research.google.com/drive/1MzjK6O9x1rsCkuEVt6XAwvbqIY2XjFoE?usp=drive_link" TargetMode="External"/><Relationship Id="rId2" Type="http://schemas.openxmlformats.org/officeDocument/2006/relationships/hyperlink" Target="https://docs.google.com/document/d/1mKB2JviZlJlt_gReFw57MRKE7GruMOTf/edit?usp=drive_link&amp;ouid=117716020843581155998&amp;rtpof=true&amp;sd=tru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7">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9">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1">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3">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23371A53-78C9-4EF7-8B85-BD7F1F88F912}"/>
              </a:ext>
            </a:extLst>
          </p:cNvPr>
          <p:cNvSpPr>
            <a:spLocks noGrp="1"/>
          </p:cNvSpPr>
          <p:nvPr>
            <p:ph type="ctrTitle"/>
          </p:nvPr>
        </p:nvSpPr>
        <p:spPr>
          <a:xfrm>
            <a:off x="1314824" y="735106"/>
            <a:ext cx="10053763" cy="2928470"/>
          </a:xfrm>
        </p:spPr>
        <p:txBody>
          <a:bodyPr anchor="b">
            <a:normAutofit/>
          </a:bodyPr>
          <a:lstStyle/>
          <a:p>
            <a:pPr algn="l"/>
            <a:r>
              <a:rPr lang="en-US" sz="4800" dirty="0">
                <a:solidFill>
                  <a:srgbClr val="FFFFFF"/>
                </a:solidFill>
              </a:rPr>
              <a:t>Data Analysis Project</a:t>
            </a:r>
          </a:p>
        </p:txBody>
      </p:sp>
      <p:sp>
        <p:nvSpPr>
          <p:cNvPr id="3" name="Subtitle 2">
            <a:extLst>
              <a:ext uri="{FF2B5EF4-FFF2-40B4-BE49-F238E27FC236}">
                <a16:creationId xmlns:a16="http://schemas.microsoft.com/office/drawing/2014/main" id="{2D412AE9-6FC8-B52B-8479-8BCDA8D160C8}"/>
              </a:ext>
            </a:extLst>
          </p:cNvPr>
          <p:cNvSpPr>
            <a:spLocks noGrp="1"/>
          </p:cNvSpPr>
          <p:nvPr>
            <p:ph type="subTitle" idx="1"/>
          </p:nvPr>
        </p:nvSpPr>
        <p:spPr>
          <a:xfrm>
            <a:off x="1350682" y="4870824"/>
            <a:ext cx="10005951" cy="1458258"/>
          </a:xfrm>
        </p:spPr>
        <p:txBody>
          <a:bodyPr anchor="ctr">
            <a:normAutofit/>
          </a:bodyPr>
          <a:lstStyle/>
          <a:p>
            <a:pPr algn="l"/>
            <a:r>
              <a:rPr lang="en-US">
                <a:latin typeface="Helvetica"/>
                <a:cs typeface="Calibri"/>
              </a:rPr>
              <a:t>Project: Analysis of Global Country Information Dataset 2023</a:t>
            </a:r>
          </a:p>
          <a:p>
            <a:pPr algn="l"/>
            <a:r>
              <a:rPr lang="en-US">
                <a:latin typeface="Helvetica"/>
                <a:cs typeface="Calibri"/>
              </a:rPr>
              <a:t>Presented by: Alexander Jimenez</a:t>
            </a:r>
          </a:p>
        </p:txBody>
      </p:sp>
    </p:spTree>
    <p:extLst>
      <p:ext uri="{BB962C8B-B14F-4D97-AF65-F5344CB8AC3E}">
        <p14:creationId xmlns:p14="http://schemas.microsoft.com/office/powerpoint/2010/main" val="2683011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D3347B4-3DEF-9A08-D1CF-3F6727BE67CA}"/>
              </a:ext>
            </a:extLst>
          </p:cNvPr>
          <p:cNvSpPr>
            <a:spLocks noGrp="1"/>
          </p:cNvSpPr>
          <p:nvPr>
            <p:ph type="title"/>
          </p:nvPr>
        </p:nvSpPr>
        <p:spPr>
          <a:xfrm>
            <a:off x="1136397" y="502021"/>
            <a:ext cx="9688296" cy="1642969"/>
          </a:xfrm>
        </p:spPr>
        <p:txBody>
          <a:bodyPr anchor="b">
            <a:normAutofit/>
          </a:bodyPr>
          <a:lstStyle/>
          <a:p>
            <a:r>
              <a:rPr lang="en-US" sz="4000"/>
              <a:t>The dataset </a:t>
            </a:r>
          </a:p>
        </p:txBody>
      </p:sp>
      <p:sp>
        <p:nvSpPr>
          <p:cNvPr id="3" name="Content Placeholder 2">
            <a:extLst>
              <a:ext uri="{FF2B5EF4-FFF2-40B4-BE49-F238E27FC236}">
                <a16:creationId xmlns:a16="http://schemas.microsoft.com/office/drawing/2014/main" id="{2B2BABF2-144E-FC44-1D18-5B56CB682AD0}"/>
              </a:ext>
            </a:extLst>
          </p:cNvPr>
          <p:cNvSpPr>
            <a:spLocks noGrp="1"/>
          </p:cNvSpPr>
          <p:nvPr>
            <p:ph idx="1"/>
          </p:nvPr>
        </p:nvSpPr>
        <p:spPr>
          <a:xfrm>
            <a:off x="1136397" y="2418409"/>
            <a:ext cx="9688296" cy="3454358"/>
          </a:xfrm>
        </p:spPr>
        <p:txBody>
          <a:bodyPr anchor="t">
            <a:normAutofit/>
          </a:bodyPr>
          <a:lstStyle/>
          <a:p>
            <a:pPr marL="0" indent="0">
              <a:buNone/>
            </a:pPr>
            <a:r>
              <a:rPr lang="en-US" sz="1700" dirty="0"/>
              <a:t>The dataset being used is a wealth of information about all countries worldwide, covering a wide range of indicators and attributes. It encompasses demographic statistics, economic indicators, environmental factors, healthcare metrics, education statistics, and much more. For reference, the original dataset is </a:t>
            </a:r>
            <a:r>
              <a:rPr lang="en-US" sz="1700" dirty="0">
                <a:hlinkClick r:id="rId2"/>
              </a:rPr>
              <a:t>here</a:t>
            </a:r>
            <a:r>
              <a:rPr lang="en-US" sz="1700" dirty="0"/>
              <a:t>.</a:t>
            </a:r>
          </a:p>
          <a:p>
            <a:pPr marL="0" indent="0">
              <a:buNone/>
            </a:pPr>
            <a:r>
              <a:rPr lang="en-US" sz="1700" dirty="0"/>
              <a:t>There are 195 records across 35 fields, but there are only 5 fields being used in this analysis, as follows:</a:t>
            </a:r>
          </a:p>
          <a:p>
            <a:pPr marL="0" indent="0">
              <a:buNone/>
            </a:pPr>
            <a:endParaRPr lang="en-US" sz="1700" dirty="0"/>
          </a:p>
          <a:p>
            <a:r>
              <a:rPr lang="en-US" sz="1700" dirty="0"/>
              <a:t>Life expectancy</a:t>
            </a:r>
          </a:p>
          <a:p>
            <a:r>
              <a:rPr lang="en-US" sz="1700" dirty="0"/>
              <a:t>Out-of-pocket health expenditure</a:t>
            </a:r>
          </a:p>
          <a:p>
            <a:r>
              <a:rPr lang="en-US" sz="1700" dirty="0"/>
              <a:t>Physicians per thousand</a:t>
            </a:r>
          </a:p>
          <a:p>
            <a:r>
              <a:rPr lang="en-US" sz="1700" dirty="0"/>
              <a:t>Population</a:t>
            </a:r>
          </a:p>
          <a:p>
            <a:r>
              <a:rPr lang="en-US" sz="1700" dirty="0"/>
              <a:t>Co2-Emissions</a:t>
            </a:r>
          </a:p>
        </p:txBody>
      </p:sp>
      <p:sp>
        <p:nvSpPr>
          <p:cNvPr id="10" name="Rectangle 9">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8141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4" y="1410082"/>
            <a:ext cx="6858000" cy="4037836"/>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85" y="1420219"/>
            <a:ext cx="6857999" cy="403783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767923" y="3588085"/>
            <a:ext cx="2501979" cy="403784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501737" y="969718"/>
            <a:ext cx="390035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410093" y="1399943"/>
            <a:ext cx="6858003" cy="4037835"/>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9728908-F668-F56E-8508-4307337FECCB}"/>
              </a:ext>
            </a:extLst>
          </p:cNvPr>
          <p:cNvSpPr>
            <a:spLocks noGrp="1"/>
          </p:cNvSpPr>
          <p:nvPr>
            <p:ph type="title"/>
          </p:nvPr>
        </p:nvSpPr>
        <p:spPr>
          <a:xfrm>
            <a:off x="466722" y="586855"/>
            <a:ext cx="3201366" cy="3387497"/>
          </a:xfrm>
        </p:spPr>
        <p:txBody>
          <a:bodyPr anchor="b">
            <a:normAutofit/>
          </a:bodyPr>
          <a:lstStyle/>
          <a:p>
            <a:pPr algn="r"/>
            <a:r>
              <a:rPr lang="en-US" sz="4000">
                <a:solidFill>
                  <a:srgbClr val="FFFFFF"/>
                </a:solidFill>
              </a:rPr>
              <a:t>The research questions</a:t>
            </a:r>
          </a:p>
        </p:txBody>
      </p:sp>
      <p:sp>
        <p:nvSpPr>
          <p:cNvPr id="3" name="Content Placeholder 2">
            <a:extLst>
              <a:ext uri="{FF2B5EF4-FFF2-40B4-BE49-F238E27FC236}">
                <a16:creationId xmlns:a16="http://schemas.microsoft.com/office/drawing/2014/main" id="{B8E42E86-429C-21A7-804B-783E447FBA84}"/>
              </a:ext>
            </a:extLst>
          </p:cNvPr>
          <p:cNvSpPr>
            <a:spLocks noGrp="1"/>
          </p:cNvSpPr>
          <p:nvPr>
            <p:ph idx="1"/>
          </p:nvPr>
        </p:nvSpPr>
        <p:spPr>
          <a:xfrm>
            <a:off x="4810259" y="649480"/>
            <a:ext cx="6555347" cy="5546047"/>
          </a:xfrm>
        </p:spPr>
        <p:txBody>
          <a:bodyPr anchor="ctr">
            <a:normAutofit/>
          </a:bodyPr>
          <a:lstStyle/>
          <a:p>
            <a:pPr marL="0" indent="0">
              <a:buNone/>
            </a:pPr>
            <a:r>
              <a:rPr lang="en-US" sz="2000"/>
              <a:t>There are two questions that will be addressed in this analysis.</a:t>
            </a:r>
          </a:p>
          <a:p>
            <a:pPr marL="0" indent="0">
              <a:buNone/>
            </a:pPr>
            <a:endParaRPr lang="en-US" sz="2000"/>
          </a:p>
          <a:p>
            <a:r>
              <a:rPr lang="en-US" sz="2000"/>
              <a:t>Is there any correlation between Life expectancy, Out-of-pocket health expenditure, and Physicians per thousand?</a:t>
            </a:r>
          </a:p>
          <a:p>
            <a:r>
              <a:rPr lang="en-US" sz="2000"/>
              <a:t>Is there any correlation between Population and CO2 emissions?</a:t>
            </a:r>
          </a:p>
        </p:txBody>
      </p:sp>
    </p:spTree>
    <p:extLst>
      <p:ext uri="{BB962C8B-B14F-4D97-AF65-F5344CB8AC3E}">
        <p14:creationId xmlns:p14="http://schemas.microsoft.com/office/powerpoint/2010/main" val="97038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72F7EB-0496-BF7C-9123-793BD61F2558}"/>
              </a:ext>
            </a:extLst>
          </p:cNvPr>
          <p:cNvSpPr>
            <a:spLocks noGrp="1"/>
          </p:cNvSpPr>
          <p:nvPr>
            <p:ph type="title"/>
          </p:nvPr>
        </p:nvSpPr>
        <p:spPr>
          <a:xfrm>
            <a:off x="1136397" y="502021"/>
            <a:ext cx="9688296" cy="1642969"/>
          </a:xfrm>
        </p:spPr>
        <p:txBody>
          <a:bodyPr anchor="b">
            <a:normAutofit/>
          </a:bodyPr>
          <a:lstStyle/>
          <a:p>
            <a:r>
              <a:rPr lang="en-US" sz="4000" dirty="0"/>
              <a:t>The hypotheses</a:t>
            </a:r>
          </a:p>
        </p:txBody>
      </p:sp>
      <p:sp>
        <p:nvSpPr>
          <p:cNvPr id="3" name="Content Placeholder 2">
            <a:extLst>
              <a:ext uri="{FF2B5EF4-FFF2-40B4-BE49-F238E27FC236}">
                <a16:creationId xmlns:a16="http://schemas.microsoft.com/office/drawing/2014/main" id="{25A78929-B06D-93C0-F2D4-39EEBFCA6C96}"/>
              </a:ext>
            </a:extLst>
          </p:cNvPr>
          <p:cNvSpPr>
            <a:spLocks noGrp="1"/>
          </p:cNvSpPr>
          <p:nvPr>
            <p:ph idx="1"/>
          </p:nvPr>
        </p:nvSpPr>
        <p:spPr>
          <a:xfrm>
            <a:off x="1136397" y="2418409"/>
            <a:ext cx="9688296" cy="3454358"/>
          </a:xfrm>
        </p:spPr>
        <p:txBody>
          <a:bodyPr anchor="t">
            <a:normAutofit/>
          </a:bodyPr>
          <a:lstStyle/>
          <a:p>
            <a:pPr marL="0" indent="0">
              <a:buNone/>
            </a:pPr>
            <a:r>
              <a:rPr lang="en-US" sz="2000"/>
              <a:t>There are two hypotheses related to the previous research questions, as follows:</a:t>
            </a:r>
          </a:p>
          <a:p>
            <a:pPr marL="0" indent="0">
              <a:buNone/>
            </a:pPr>
            <a:r>
              <a:rPr lang="en-US" sz="2000" b="1"/>
              <a:t>Hypothesis #1</a:t>
            </a:r>
            <a:r>
              <a:rPr lang="en-US" sz="2000"/>
              <a:t>: Life expectancy and Physicians per thousand are positively correlated, Life expectancy and Out-of-pocket health expenditure are negatively correlated, and Out-of-pocket health expenditure and Physicians per thousand are negatively correlated. This means that countries with a higher Life expectancy likely have a higher number of Physicians per thousand and a lower number of Out-of-pocket health expenditure. Also, countries with a higher Out-of-pocket health expenditure likely have a lower number of Physicians per thousand.</a:t>
            </a:r>
          </a:p>
          <a:p>
            <a:pPr marL="0" indent="0">
              <a:buNone/>
            </a:pPr>
            <a:r>
              <a:rPr lang="en-US" sz="2000" b="1"/>
              <a:t>Hypothesis #2</a:t>
            </a:r>
            <a:r>
              <a:rPr lang="en-US" sz="2000"/>
              <a:t>: Population and CO2 emissions are correlated. This means that countries with a higher population are likely to have larger CO2 emissions.</a:t>
            </a:r>
          </a:p>
          <a:p>
            <a:pPr marL="0" indent="0">
              <a:buNone/>
            </a:pPr>
            <a:endParaRPr lang="en-US" sz="2000"/>
          </a:p>
        </p:txBody>
      </p:sp>
      <p:sp>
        <p:nvSpPr>
          <p:cNvPr id="10" name="Rectangle 9">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891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9496F12-5DAD-D6EC-AB58-52A012008881}"/>
              </a:ext>
            </a:extLst>
          </p:cNvPr>
          <p:cNvSpPr>
            <a:spLocks noGrp="1"/>
          </p:cNvSpPr>
          <p:nvPr>
            <p:ph type="title"/>
          </p:nvPr>
        </p:nvSpPr>
        <p:spPr>
          <a:xfrm>
            <a:off x="1136397" y="502021"/>
            <a:ext cx="9688296" cy="1642969"/>
          </a:xfrm>
        </p:spPr>
        <p:txBody>
          <a:bodyPr anchor="b">
            <a:normAutofit/>
          </a:bodyPr>
          <a:lstStyle/>
          <a:p>
            <a:r>
              <a:rPr lang="en-US" sz="4000"/>
              <a:t>How will the data test the hypotheses?</a:t>
            </a:r>
          </a:p>
        </p:txBody>
      </p:sp>
      <p:sp>
        <p:nvSpPr>
          <p:cNvPr id="3" name="Content Placeholder 2">
            <a:extLst>
              <a:ext uri="{FF2B5EF4-FFF2-40B4-BE49-F238E27FC236}">
                <a16:creationId xmlns:a16="http://schemas.microsoft.com/office/drawing/2014/main" id="{D5092E30-67EB-2278-C873-BED3E2A74288}"/>
              </a:ext>
            </a:extLst>
          </p:cNvPr>
          <p:cNvSpPr>
            <a:spLocks noGrp="1"/>
          </p:cNvSpPr>
          <p:nvPr>
            <p:ph idx="1"/>
          </p:nvPr>
        </p:nvSpPr>
        <p:spPr>
          <a:xfrm>
            <a:off x="1136397" y="2418409"/>
            <a:ext cx="9688296" cy="3454358"/>
          </a:xfrm>
        </p:spPr>
        <p:txBody>
          <a:bodyPr anchor="t">
            <a:normAutofit/>
          </a:bodyPr>
          <a:lstStyle/>
          <a:p>
            <a:pPr marL="0" indent="0">
              <a:buNone/>
            </a:pPr>
            <a:r>
              <a:rPr lang="en-US" sz="2000" dirty="0"/>
              <a:t>The data will be used to test the hypotheses in the following way:</a:t>
            </a:r>
          </a:p>
          <a:p>
            <a:r>
              <a:rPr lang="en-US" sz="2000" dirty="0"/>
              <a:t>Visualizations will show a correlation between variables.</a:t>
            </a:r>
          </a:p>
          <a:p>
            <a:r>
              <a:rPr lang="en-US" sz="2000" dirty="0"/>
              <a:t> The correlation coefficient measures the strength and direction of a linear relationship between variables. A positive coefficient indicates a positive correlation, a negative indicates a negative correlation, and close to zero indicates little or no linear correlation.</a:t>
            </a:r>
          </a:p>
          <a:p>
            <a:r>
              <a:rPr lang="en-US" sz="2000" dirty="0"/>
              <a:t>The p-value will help determine if the correlation is statistically significant. A low p-value (typically ≤ 0.05) suggests that the correlation is likely not due to random chance, indicating a significant relationship.</a:t>
            </a:r>
          </a:p>
          <a:p>
            <a:endParaRPr lang="en-US" sz="2000" dirty="0"/>
          </a:p>
        </p:txBody>
      </p:sp>
      <p:sp>
        <p:nvSpPr>
          <p:cNvPr id="10" name="Rectangle 9">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8306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79E27D9-03C7-44E2-9FF8-15D0C8506A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8FFD0AB-5987-3181-BD64-FC96FAAAD74F}"/>
              </a:ext>
            </a:extLst>
          </p:cNvPr>
          <p:cNvSpPr>
            <a:spLocks noGrp="1"/>
          </p:cNvSpPr>
          <p:nvPr>
            <p:ph type="title"/>
          </p:nvPr>
        </p:nvSpPr>
        <p:spPr>
          <a:xfrm>
            <a:off x="1136397" y="502021"/>
            <a:ext cx="9688296" cy="1642969"/>
          </a:xfrm>
        </p:spPr>
        <p:txBody>
          <a:bodyPr anchor="b">
            <a:normAutofit/>
          </a:bodyPr>
          <a:lstStyle/>
          <a:p>
            <a:r>
              <a:rPr lang="en-US" sz="4000"/>
              <a:t>How will the findings be used?</a:t>
            </a:r>
          </a:p>
        </p:txBody>
      </p:sp>
      <p:sp>
        <p:nvSpPr>
          <p:cNvPr id="20" name="Content Placeholder 2">
            <a:extLst>
              <a:ext uri="{FF2B5EF4-FFF2-40B4-BE49-F238E27FC236}">
                <a16:creationId xmlns:a16="http://schemas.microsoft.com/office/drawing/2014/main" id="{FE0E4105-4561-3D8D-B0F3-A4FCCE8DB394}"/>
              </a:ext>
            </a:extLst>
          </p:cNvPr>
          <p:cNvSpPr>
            <a:spLocks noGrp="1"/>
          </p:cNvSpPr>
          <p:nvPr>
            <p:ph idx="1"/>
          </p:nvPr>
        </p:nvSpPr>
        <p:spPr>
          <a:xfrm>
            <a:off x="1136397" y="2418409"/>
            <a:ext cx="9688296" cy="3454358"/>
          </a:xfrm>
        </p:spPr>
        <p:txBody>
          <a:bodyPr anchor="t">
            <a:normAutofit/>
          </a:bodyPr>
          <a:lstStyle/>
          <a:p>
            <a:r>
              <a:rPr lang="en-US" sz="2000"/>
              <a:t>The correlations between life expectancy, healthcare expenditure, and physicians impact healthcare strategies. Policymakers, healthcare providers, and public health officials can use these insights to enhance resource allocation and policies.</a:t>
            </a:r>
          </a:p>
          <a:p>
            <a:r>
              <a:rPr lang="en-US" sz="2000"/>
              <a:t>The correlation between population and CO2 emissions informs sustainable development decisions, involving environmental organizations, researchers, and international bodies. The findings hold significance for economic decisions, investment choices, and educational purposes, spanning health, and environmental studies.</a:t>
            </a:r>
          </a:p>
        </p:txBody>
      </p:sp>
      <p:sp>
        <p:nvSpPr>
          <p:cNvPr id="10" name="Rectangle 9">
            <a:extLst>
              <a:ext uri="{FF2B5EF4-FFF2-40B4-BE49-F238E27FC236}">
                <a16:creationId xmlns:a16="http://schemas.microsoft.com/office/drawing/2014/main" id="{EEBF1590-3B36-48EE-A89D-3B6F3CB25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78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11">
            <a:extLst>
              <a:ext uri="{FF2B5EF4-FFF2-40B4-BE49-F238E27FC236}">
                <a16:creationId xmlns:a16="http://schemas.microsoft.com/office/drawing/2014/main" id="{AC8F6C8C-AB5A-4548-942D-E3FD40ACB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63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631792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7A203437-703A-4E00-A8C0-91D328D6C7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3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675777F-D110-B2DD-F641-53AB6CA1DB75}"/>
              </a:ext>
            </a:extLst>
          </p:cNvPr>
          <p:cNvSpPr>
            <a:spLocks noGrp="1"/>
          </p:cNvSpPr>
          <p:nvPr>
            <p:ph type="title"/>
          </p:nvPr>
        </p:nvSpPr>
        <p:spPr>
          <a:xfrm>
            <a:off x="589009" y="502400"/>
            <a:ext cx="3367171" cy="1818064"/>
          </a:xfrm>
        </p:spPr>
        <p:txBody>
          <a:bodyPr>
            <a:normAutofit/>
          </a:bodyPr>
          <a:lstStyle/>
          <a:p>
            <a:pPr algn="ctr"/>
            <a:r>
              <a:rPr lang="en-US" sz="2800"/>
              <a:t>The analyses – hypothesis #1</a:t>
            </a:r>
          </a:p>
        </p:txBody>
      </p:sp>
      <p:pic>
        <p:nvPicPr>
          <p:cNvPr id="7" name="Picture 6">
            <a:extLst>
              <a:ext uri="{FF2B5EF4-FFF2-40B4-BE49-F238E27FC236}">
                <a16:creationId xmlns:a16="http://schemas.microsoft.com/office/drawing/2014/main" id="{E63F40DE-754E-FF85-E440-0B3CE9F3C32D}"/>
              </a:ext>
            </a:extLst>
          </p:cNvPr>
          <p:cNvPicPr>
            <a:picLocks noChangeAspect="1"/>
          </p:cNvPicPr>
          <p:nvPr/>
        </p:nvPicPr>
        <p:blipFill rotWithShape="1">
          <a:blip r:embed="rId2"/>
          <a:srcRect r="12237" b="1"/>
          <a:stretch/>
        </p:blipFill>
        <p:spPr>
          <a:xfrm>
            <a:off x="4555236" y="6"/>
            <a:ext cx="7636763" cy="2762724"/>
          </a:xfrm>
          <a:prstGeom prst="rect">
            <a:avLst/>
          </a:prstGeom>
        </p:spPr>
      </p:pic>
      <p:sp>
        <p:nvSpPr>
          <p:cNvPr id="1033" name="Rectangle 1032">
            <a:extLst>
              <a:ext uri="{FF2B5EF4-FFF2-40B4-BE49-F238E27FC236}">
                <a16:creationId xmlns:a16="http://schemas.microsoft.com/office/drawing/2014/main" id="{CD84038B-4A56-439B-A184-79B2D4506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76272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2"/>
              </a:solidFill>
            </a:endParaRPr>
          </a:p>
        </p:txBody>
      </p:sp>
      <p:pic>
        <p:nvPicPr>
          <p:cNvPr id="1026" name="Picture 2">
            <a:extLst>
              <a:ext uri="{FF2B5EF4-FFF2-40B4-BE49-F238E27FC236}">
                <a16:creationId xmlns:a16="http://schemas.microsoft.com/office/drawing/2014/main" id="{576BDECF-FB1F-AC45-F8FE-B6783707289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14" b="-1"/>
          <a:stretch/>
        </p:blipFill>
        <p:spPr bwMode="auto">
          <a:xfrm>
            <a:off x="-1" y="2826737"/>
            <a:ext cx="4565779" cy="403126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22B5681-F571-14E9-14E2-4383B15C866D}"/>
              </a:ext>
            </a:extLst>
          </p:cNvPr>
          <p:cNvSpPr>
            <a:spLocks noGrp="1"/>
          </p:cNvSpPr>
          <p:nvPr>
            <p:ph idx="1"/>
          </p:nvPr>
        </p:nvSpPr>
        <p:spPr>
          <a:xfrm>
            <a:off x="5088292" y="3323300"/>
            <a:ext cx="6596855" cy="3465772"/>
          </a:xfrm>
        </p:spPr>
        <p:txBody>
          <a:bodyPr anchor="ctr">
            <a:normAutofit/>
          </a:bodyPr>
          <a:lstStyle/>
          <a:p>
            <a:r>
              <a:rPr lang="en-US" sz="1400" dirty="0"/>
              <a:t>A heatmap was used to visualize correlations between Life expectancy, Out-of-pocket health expenditure, and Physicians per thousand.</a:t>
            </a:r>
          </a:p>
          <a:p>
            <a:r>
              <a:rPr lang="en-US" sz="1400" dirty="0"/>
              <a:t>The p-value was calculated to determine if the correlation between variables was statistically significant.</a:t>
            </a:r>
          </a:p>
          <a:p>
            <a:pPr marL="0" indent="0">
              <a:buNone/>
            </a:pPr>
            <a:r>
              <a:rPr lang="en-US" sz="1400" dirty="0"/>
              <a:t>The correlation matrix shows:</a:t>
            </a:r>
          </a:p>
          <a:p>
            <a:r>
              <a:rPr lang="en-US" sz="1400" dirty="0"/>
              <a:t>Strong positive relationship between Life expectancy and Physicians per thousand. </a:t>
            </a:r>
          </a:p>
          <a:p>
            <a:r>
              <a:rPr lang="en-US" sz="1400" dirty="0"/>
              <a:t>Moderate negative relationship between Life expectancy and Out-of-pocket health expenditure</a:t>
            </a:r>
          </a:p>
          <a:p>
            <a:r>
              <a:rPr lang="en-US" sz="1400" dirty="0"/>
              <a:t>Weak negative relationship between Out-of-pocket health expenditure and Physicians per thousand. </a:t>
            </a:r>
          </a:p>
          <a:p>
            <a:pPr marL="0" indent="0">
              <a:buNone/>
            </a:pPr>
            <a:r>
              <a:rPr lang="en-US" sz="1400" dirty="0"/>
              <a:t>This is not enough to support or reject the hypothesis. Hence, we test the Pearson coefficient and p-value, and notice that the p-value for all 3 pairs is small enough (below 0.05) to support the hypothesis.</a:t>
            </a:r>
          </a:p>
          <a:p>
            <a:pPr marL="0" indent="0">
              <a:buNone/>
            </a:pPr>
            <a:endParaRPr lang="en-US" sz="1000" dirty="0"/>
          </a:p>
          <a:p>
            <a:pPr marL="0" indent="0">
              <a:buNone/>
            </a:pPr>
            <a:endParaRPr lang="en-US" sz="1000" dirty="0"/>
          </a:p>
        </p:txBody>
      </p:sp>
      <p:sp>
        <p:nvSpPr>
          <p:cNvPr id="1035" name="Rectangle 1034">
            <a:extLst>
              <a:ext uri="{FF2B5EF4-FFF2-40B4-BE49-F238E27FC236}">
                <a16:creationId xmlns:a16="http://schemas.microsoft.com/office/drawing/2014/main" id="{4F96EE13-2C4D-4262-812E-DDE5FC35F0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58239" y="3396995"/>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Tree>
    <p:extLst>
      <p:ext uri="{BB962C8B-B14F-4D97-AF65-F5344CB8AC3E}">
        <p14:creationId xmlns:p14="http://schemas.microsoft.com/office/powerpoint/2010/main" val="1888584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6E9FDDF-1086-DC44-0083-338DC011168F}"/>
              </a:ext>
            </a:extLst>
          </p:cNvPr>
          <p:cNvSpPr>
            <a:spLocks noGrp="1"/>
          </p:cNvSpPr>
          <p:nvPr>
            <p:ph type="title"/>
          </p:nvPr>
        </p:nvSpPr>
        <p:spPr>
          <a:xfrm>
            <a:off x="1149716" y="499397"/>
            <a:ext cx="5929422" cy="1640180"/>
          </a:xfrm>
        </p:spPr>
        <p:txBody>
          <a:bodyPr anchor="b">
            <a:normAutofit/>
          </a:bodyPr>
          <a:lstStyle/>
          <a:p>
            <a:r>
              <a:rPr lang="en-US" sz="4000"/>
              <a:t>The analyses – hypothesis #2</a:t>
            </a:r>
          </a:p>
        </p:txBody>
      </p:sp>
      <p:sp>
        <p:nvSpPr>
          <p:cNvPr id="3" name="Content Placeholder 2">
            <a:extLst>
              <a:ext uri="{FF2B5EF4-FFF2-40B4-BE49-F238E27FC236}">
                <a16:creationId xmlns:a16="http://schemas.microsoft.com/office/drawing/2014/main" id="{9A5989F4-049D-BCE0-D2C4-762B5B15344B}"/>
              </a:ext>
            </a:extLst>
          </p:cNvPr>
          <p:cNvSpPr>
            <a:spLocks noGrp="1"/>
          </p:cNvSpPr>
          <p:nvPr>
            <p:ph idx="1"/>
          </p:nvPr>
        </p:nvSpPr>
        <p:spPr>
          <a:xfrm>
            <a:off x="1149717" y="2423821"/>
            <a:ext cx="5929422" cy="3519780"/>
          </a:xfrm>
        </p:spPr>
        <p:txBody>
          <a:bodyPr>
            <a:normAutofit/>
          </a:bodyPr>
          <a:lstStyle/>
          <a:p>
            <a:pPr>
              <a:lnSpc>
                <a:spcPct val="100000"/>
              </a:lnSpc>
            </a:pPr>
            <a:r>
              <a:rPr lang="en-US" sz="2000" dirty="0"/>
              <a:t>A scatterplot was used to visualize correlations between Population and CO2 emissions.</a:t>
            </a:r>
          </a:p>
          <a:p>
            <a:pPr>
              <a:lnSpc>
                <a:spcPct val="100000"/>
              </a:lnSpc>
            </a:pPr>
            <a:r>
              <a:rPr lang="en-US" sz="2000" dirty="0"/>
              <a:t>The correlation coefficient was calculated to measure the strength and direction of a linear relationship between variables.</a:t>
            </a:r>
          </a:p>
          <a:p>
            <a:pPr marL="0" indent="0">
              <a:lnSpc>
                <a:spcPct val="100000"/>
              </a:lnSpc>
              <a:buNone/>
            </a:pPr>
            <a:r>
              <a:rPr lang="en-US" sz="2000" dirty="0"/>
              <a:t>The scatterplot shows a strong correlation between Population and CO2 emissions, and the correlation coefficient of 0.81 supports this.</a:t>
            </a:r>
          </a:p>
          <a:p>
            <a:endParaRPr lang="en-US" sz="2000" dirty="0"/>
          </a:p>
        </p:txBody>
      </p:sp>
      <p:pic>
        <p:nvPicPr>
          <p:cNvPr id="4" name="Picture 3">
            <a:extLst>
              <a:ext uri="{FF2B5EF4-FFF2-40B4-BE49-F238E27FC236}">
                <a16:creationId xmlns:a16="http://schemas.microsoft.com/office/drawing/2014/main" id="{784FFD02-E580-8EDE-BDEF-1C2AF710626B}"/>
              </a:ext>
            </a:extLst>
          </p:cNvPr>
          <p:cNvPicPr>
            <a:picLocks noChangeAspect="1"/>
          </p:cNvPicPr>
          <p:nvPr/>
        </p:nvPicPr>
        <p:blipFill>
          <a:blip r:embed="rId2"/>
          <a:stretch>
            <a:fillRect/>
          </a:stretch>
        </p:blipFill>
        <p:spPr>
          <a:xfrm>
            <a:off x="7349724" y="1933102"/>
            <a:ext cx="4298610" cy="2794096"/>
          </a:xfrm>
          <a:prstGeom prst="rect">
            <a:avLst/>
          </a:prstGeom>
        </p:spPr>
      </p:pic>
      <p:sp>
        <p:nvSpPr>
          <p:cNvPr id="11" name="Rectangle 10">
            <a:extLst>
              <a:ext uri="{FF2B5EF4-FFF2-40B4-BE49-F238E27FC236}">
                <a16:creationId xmlns:a16="http://schemas.microsoft.com/office/drawing/2014/main" id="{61707E60-CEC9-4661-AA82-69242EB4BD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6116"/>
            <a:ext cx="12191998" cy="461774"/>
          </a:xfrm>
          <a:prstGeom prst="rect">
            <a:avLst/>
          </a:prstGeom>
          <a:gradFill>
            <a:gsLst>
              <a:gs pos="0">
                <a:srgbClr val="000000"/>
              </a:gs>
              <a:gs pos="100000">
                <a:schemeClr val="accent1">
                  <a:lumMod val="7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F035CD8-AE30-4146-96F2-036B0CE5E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300" y="6406115"/>
            <a:ext cx="4076698" cy="464399"/>
          </a:xfrm>
          <a:prstGeom prst="rect">
            <a:avLst/>
          </a:prstGeom>
          <a:gradFill>
            <a:gsLst>
              <a:gs pos="19000">
                <a:srgbClr val="000000">
                  <a:alpha val="46000"/>
                </a:srgbClr>
              </a:gs>
              <a:gs pos="99000">
                <a:schemeClr val="accent1"/>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2729DF36-C469-6AD8-A6CD-2376682E5856}"/>
              </a:ext>
            </a:extLst>
          </p:cNvPr>
          <p:cNvPicPr>
            <a:picLocks noChangeAspect="1"/>
          </p:cNvPicPr>
          <p:nvPr/>
        </p:nvPicPr>
        <p:blipFill>
          <a:blip r:embed="rId3"/>
          <a:stretch>
            <a:fillRect/>
          </a:stretch>
        </p:blipFill>
        <p:spPr>
          <a:xfrm>
            <a:off x="7209020" y="4878978"/>
            <a:ext cx="4580017" cy="777307"/>
          </a:xfrm>
          <a:prstGeom prst="rect">
            <a:avLst/>
          </a:prstGeom>
        </p:spPr>
      </p:pic>
    </p:spTree>
    <p:extLst>
      <p:ext uri="{BB962C8B-B14F-4D97-AF65-F5344CB8AC3E}">
        <p14:creationId xmlns:p14="http://schemas.microsoft.com/office/powerpoint/2010/main" val="2168734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61E7EDE-CB4A-402F-B0FB-8640C35891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C2BBEB8-4077-499F-80FD-AA9827A8D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8395" y="608243"/>
            <a:ext cx="3380205" cy="5445075"/>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52D5431-A700-8507-9BDB-F7237F2AB58D}"/>
              </a:ext>
            </a:extLst>
          </p:cNvPr>
          <p:cNvSpPr>
            <a:spLocks noGrp="1"/>
          </p:cNvSpPr>
          <p:nvPr>
            <p:ph type="title"/>
          </p:nvPr>
        </p:nvSpPr>
        <p:spPr>
          <a:xfrm>
            <a:off x="1316791" y="1005303"/>
            <a:ext cx="2032490" cy="4427309"/>
          </a:xfrm>
        </p:spPr>
        <p:txBody>
          <a:bodyPr>
            <a:normAutofit/>
          </a:bodyPr>
          <a:lstStyle/>
          <a:p>
            <a:r>
              <a:rPr lang="en-US" sz="2800">
                <a:solidFill>
                  <a:schemeClr val="bg1"/>
                </a:solidFill>
              </a:rPr>
              <a:t>Project summary</a:t>
            </a:r>
          </a:p>
        </p:txBody>
      </p:sp>
      <p:sp>
        <p:nvSpPr>
          <p:cNvPr id="3" name="Content Placeholder 2">
            <a:extLst>
              <a:ext uri="{FF2B5EF4-FFF2-40B4-BE49-F238E27FC236}">
                <a16:creationId xmlns:a16="http://schemas.microsoft.com/office/drawing/2014/main" id="{0A9DAF27-3A73-C337-FABC-77FBAA1B858F}"/>
              </a:ext>
            </a:extLst>
          </p:cNvPr>
          <p:cNvSpPr>
            <a:spLocks noGrp="1"/>
          </p:cNvSpPr>
          <p:nvPr>
            <p:ph idx="1"/>
          </p:nvPr>
        </p:nvSpPr>
        <p:spPr>
          <a:xfrm>
            <a:off x="5336498" y="1288934"/>
            <a:ext cx="5801194" cy="4280132"/>
          </a:xfrm>
        </p:spPr>
        <p:txBody>
          <a:bodyPr anchor="ctr">
            <a:normAutofit fontScale="55000" lnSpcReduction="20000"/>
          </a:bodyPr>
          <a:lstStyle/>
          <a:p>
            <a:pPr marL="0" indent="0">
              <a:lnSpc>
                <a:spcPct val="120000"/>
              </a:lnSpc>
              <a:buNone/>
            </a:pPr>
            <a:r>
              <a:rPr lang="en-US" sz="3300" b="1" dirty="0"/>
              <a:t>Hypothesis #1 has been confirmed. </a:t>
            </a:r>
            <a:r>
              <a:rPr lang="en-US" sz="3300" dirty="0"/>
              <a:t>There is a correlation between Life expectancy, Out-of-pocket health expenditure, and Physicians per thousand. Countries with a higher Life expectancy likely have a higher number of Physicians per thousand and a lower number of Out-of-pocket health expenditure. Also, countries with a higher Out-of-pocket health expenditure likely have a lower number of Physicians per thousand.</a:t>
            </a:r>
          </a:p>
          <a:p>
            <a:pPr marL="0" indent="0">
              <a:lnSpc>
                <a:spcPct val="120000"/>
              </a:lnSpc>
              <a:buNone/>
            </a:pPr>
            <a:r>
              <a:rPr lang="en-US" sz="3300" b="1" dirty="0"/>
              <a:t>Hypothesis #2 has been confirmed. </a:t>
            </a:r>
            <a:r>
              <a:rPr lang="en-US" sz="3300" dirty="0"/>
              <a:t>There is a correlation between Population and CO2 emissions. Countries with a higher population are likely to have larger CO2 emissions.</a:t>
            </a:r>
          </a:p>
          <a:p>
            <a:pPr marL="0" indent="0">
              <a:lnSpc>
                <a:spcPct val="120000"/>
              </a:lnSpc>
              <a:buNone/>
            </a:pPr>
            <a:endParaRPr lang="en-US" sz="2000" dirty="0"/>
          </a:p>
          <a:p>
            <a:pPr marL="0" indent="0" algn="r">
              <a:lnSpc>
                <a:spcPct val="120000"/>
              </a:lnSpc>
              <a:spcBef>
                <a:spcPts val="0"/>
              </a:spcBef>
              <a:buNone/>
            </a:pPr>
            <a:r>
              <a:rPr lang="en-US" sz="2100" dirty="0"/>
              <a:t>For reference:</a:t>
            </a:r>
          </a:p>
          <a:p>
            <a:pPr marL="0" indent="0" algn="r">
              <a:lnSpc>
                <a:spcPct val="120000"/>
              </a:lnSpc>
              <a:spcBef>
                <a:spcPts val="0"/>
              </a:spcBef>
              <a:buNone/>
            </a:pPr>
            <a:r>
              <a:rPr lang="en-US" sz="2100" dirty="0"/>
              <a:t>The proposal is </a:t>
            </a:r>
            <a:r>
              <a:rPr lang="en-US" sz="2100" dirty="0">
                <a:hlinkClick r:id="rId2"/>
              </a:rPr>
              <a:t>here</a:t>
            </a:r>
            <a:r>
              <a:rPr lang="en-US" sz="2100" dirty="0"/>
              <a:t>.</a:t>
            </a:r>
          </a:p>
          <a:p>
            <a:pPr marL="0" indent="0" algn="r">
              <a:lnSpc>
                <a:spcPct val="120000"/>
              </a:lnSpc>
              <a:spcBef>
                <a:spcPts val="0"/>
              </a:spcBef>
              <a:buNone/>
            </a:pPr>
            <a:r>
              <a:rPr lang="en-US" sz="2100" dirty="0"/>
              <a:t>The </a:t>
            </a:r>
            <a:r>
              <a:rPr lang="en-US" sz="2100" dirty="0" err="1"/>
              <a:t>Colab</a:t>
            </a:r>
            <a:r>
              <a:rPr lang="en-US" sz="2100" dirty="0"/>
              <a:t> Notebook is </a:t>
            </a:r>
            <a:r>
              <a:rPr lang="en-US" sz="2100" dirty="0">
                <a:hlinkClick r:id="rId3"/>
              </a:rPr>
              <a:t>here</a:t>
            </a:r>
            <a:r>
              <a:rPr lang="en-US" sz="2100" dirty="0"/>
              <a:t>.</a:t>
            </a:r>
          </a:p>
          <a:p>
            <a:pPr marL="0" indent="0">
              <a:buNone/>
            </a:pPr>
            <a:endParaRPr lang="en-US" sz="2000" dirty="0"/>
          </a:p>
        </p:txBody>
      </p:sp>
      <p:sp>
        <p:nvSpPr>
          <p:cNvPr id="12" name="Rectangle 11">
            <a:extLst>
              <a:ext uri="{FF2B5EF4-FFF2-40B4-BE49-F238E27FC236}">
                <a16:creationId xmlns:a16="http://schemas.microsoft.com/office/drawing/2014/main" id="{6F3B7728-0C26-4662-B285-85C645523C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53319"/>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28C367AD-9838-470A-87EF-678609CC86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770606" y="3396997"/>
            <a:ext cx="6858002"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B0CF1642-4E76-4223-A010-6334380A22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44236"/>
            <a:ext cx="12192000" cy="64008"/>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962149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759</Words>
  <Application>Microsoft Office PowerPoint</Application>
  <PresentationFormat>Widescreen</PresentationFormat>
  <Paragraphs>48</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Helvetica</vt:lpstr>
      <vt:lpstr>Office Theme</vt:lpstr>
      <vt:lpstr>Data Analysis Project</vt:lpstr>
      <vt:lpstr>The dataset </vt:lpstr>
      <vt:lpstr>The research questions</vt:lpstr>
      <vt:lpstr>The hypotheses</vt:lpstr>
      <vt:lpstr>How will the data test the hypotheses?</vt:lpstr>
      <vt:lpstr>How will the findings be used?</vt:lpstr>
      <vt:lpstr>The analyses – hypothesis #1</vt:lpstr>
      <vt:lpstr>The analyses – hypothesis #2</vt:lpstr>
      <vt:lpstr>Project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Capstone III – Data Analysis Project</dc:title>
  <dc:creator>Alexander Jimenez Ramirez</dc:creator>
  <cp:lastModifiedBy>ALEXANDER JIMENZ</cp:lastModifiedBy>
  <cp:revision>3</cp:revision>
  <dcterms:created xsi:type="dcterms:W3CDTF">2023-08-28T14:27:25Z</dcterms:created>
  <dcterms:modified xsi:type="dcterms:W3CDTF">2024-09-09T16:20:54Z</dcterms:modified>
</cp:coreProperties>
</file>