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63" r:id="rId7"/>
    <p:sldId id="262" r:id="rId8"/>
    <p:sldId id="261" r:id="rId9"/>
    <p:sldId id="264" r:id="rId10"/>
    <p:sldId id="265" r:id="rId11"/>
    <p:sldId id="273" r:id="rId12"/>
    <p:sldId id="271" r:id="rId13"/>
    <p:sldId id="277" r:id="rId14"/>
    <p:sldId id="275" r:id="rId15"/>
    <p:sldId id="279" r:id="rId16"/>
    <p:sldId id="267" r:id="rId17"/>
    <p:sldId id="270" r:id="rId18"/>
    <p:sldId id="268" r:id="rId19"/>
    <p:sldId id="26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4DE70D-62E0-AB1A-1EF7-E5D34EA961AD}" v="86" dt="2021-09-28T21:51:35.690"/>
    <p1510:client id="{33F39091-F379-4741-7E06-FC6F70B112B9}" v="493" dt="2021-09-29T15:54:15.780"/>
    <p1510:client id="{E3CECDFD-6472-1D3B-3AEB-F7AE722AE099}" v="190" dt="2021-09-28T15:21:45.197"/>
    <p1510:client id="{EA63AAA1-7BF7-2F7C-CDC6-FBEA3BF422DC}" v="54" dt="2021-09-23T17:50:01.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5" autoAdjust="0"/>
    <p:restoredTop sz="94660"/>
  </p:normalViewPr>
  <p:slideViewPr>
    <p:cSldViewPr snapToGrid="0">
      <p:cViewPr varScale="1">
        <p:scale>
          <a:sx n="51" d="100"/>
          <a:sy n="51" d="100"/>
        </p:scale>
        <p:origin x="78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lexander%20Jimenez\OneDrive\Desktop\Book1%20(version%20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35892388451443"/>
          <c:y val="6.0185185185185182E-2"/>
          <c:w val="0.80708552055992999"/>
          <c:h val="0.74350320793234181"/>
        </c:manualLayout>
      </c:layout>
      <c:scatterChart>
        <c:scatterStyle val="lineMarker"/>
        <c:varyColors val="0"/>
        <c:ser>
          <c:idx val="0"/>
          <c:order val="0"/>
          <c:tx>
            <c:strRef>
              <c:f>Sheet1!$B$1</c:f>
              <c:strCache>
                <c:ptCount val="1"/>
                <c:pt idx="0">
                  <c:v>cost / revenue</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xVal>
            <c:numRef>
              <c:f>Sheet1!$A$2:$A$74</c:f>
              <c:numCache>
                <c:formatCode>0</c:formatCode>
                <c:ptCount val="73"/>
                <c:pt idx="0">
                  <c:v>95</c:v>
                </c:pt>
                <c:pt idx="1">
                  <c:v>94</c:v>
                </c:pt>
                <c:pt idx="2">
                  <c:v>93.666666666666671</c:v>
                </c:pt>
                <c:pt idx="3">
                  <c:v>92</c:v>
                </c:pt>
                <c:pt idx="4">
                  <c:v>92</c:v>
                </c:pt>
                <c:pt idx="5">
                  <c:v>89.5</c:v>
                </c:pt>
                <c:pt idx="6">
                  <c:v>89.5</c:v>
                </c:pt>
                <c:pt idx="7">
                  <c:v>88.25</c:v>
                </c:pt>
                <c:pt idx="8">
                  <c:v>86.333333333333329</c:v>
                </c:pt>
                <c:pt idx="9">
                  <c:v>85.92307692307692</c:v>
                </c:pt>
                <c:pt idx="10">
                  <c:v>85.285714285714292</c:v>
                </c:pt>
                <c:pt idx="11">
                  <c:v>85.222222222222229</c:v>
                </c:pt>
                <c:pt idx="12">
                  <c:v>83.557142857142864</c:v>
                </c:pt>
                <c:pt idx="13">
                  <c:v>83.540816326530617</c:v>
                </c:pt>
                <c:pt idx="14">
                  <c:v>83.392857142857139</c:v>
                </c:pt>
                <c:pt idx="15">
                  <c:v>83.181818181818187</c:v>
                </c:pt>
                <c:pt idx="16">
                  <c:v>83</c:v>
                </c:pt>
                <c:pt idx="17">
                  <c:v>83</c:v>
                </c:pt>
                <c:pt idx="18">
                  <c:v>82.913043478260875</c:v>
                </c:pt>
                <c:pt idx="19">
                  <c:v>82.79710144927536</c:v>
                </c:pt>
                <c:pt idx="20">
                  <c:v>82.757309941520461</c:v>
                </c:pt>
                <c:pt idx="21">
                  <c:v>82.724137931034477</c:v>
                </c:pt>
                <c:pt idx="22">
                  <c:v>82.533333333333331</c:v>
                </c:pt>
                <c:pt idx="23">
                  <c:v>82.25</c:v>
                </c:pt>
                <c:pt idx="24">
                  <c:v>82.147058823529406</c:v>
                </c:pt>
                <c:pt idx="25">
                  <c:v>82.064864864864859</c:v>
                </c:pt>
                <c:pt idx="26">
                  <c:v>82.057777777777773</c:v>
                </c:pt>
                <c:pt idx="27">
                  <c:v>82.044444444444451</c:v>
                </c:pt>
                <c:pt idx="28">
                  <c:v>82</c:v>
                </c:pt>
                <c:pt idx="29">
                  <c:v>81.86666666666666</c:v>
                </c:pt>
                <c:pt idx="30">
                  <c:v>81.742647058823536</c:v>
                </c:pt>
                <c:pt idx="31">
                  <c:v>81.680379746835442</c:v>
                </c:pt>
                <c:pt idx="32">
                  <c:v>81.662499999999994</c:v>
                </c:pt>
                <c:pt idx="33">
                  <c:v>81.638888888888886</c:v>
                </c:pt>
                <c:pt idx="34">
                  <c:v>81.513333333333335</c:v>
                </c:pt>
                <c:pt idx="35">
                  <c:v>81.5</c:v>
                </c:pt>
                <c:pt idx="36">
                  <c:v>81.491228070175438</c:v>
                </c:pt>
                <c:pt idx="37">
                  <c:v>81.444444444444443</c:v>
                </c:pt>
                <c:pt idx="38">
                  <c:v>81.339449541284409</c:v>
                </c:pt>
                <c:pt idx="39">
                  <c:v>81.297872340425528</c:v>
                </c:pt>
                <c:pt idx="40">
                  <c:v>81.014084507042256</c:v>
                </c:pt>
                <c:pt idx="41">
                  <c:v>80.992805755395679</c:v>
                </c:pt>
                <c:pt idx="42">
                  <c:v>80.964285714285708</c:v>
                </c:pt>
                <c:pt idx="43">
                  <c:v>80.71641791044776</c:v>
                </c:pt>
                <c:pt idx="44">
                  <c:v>80.5</c:v>
                </c:pt>
                <c:pt idx="45">
                  <c:v>80.368852459016395</c:v>
                </c:pt>
                <c:pt idx="46">
                  <c:v>80.3125</c:v>
                </c:pt>
                <c:pt idx="47">
                  <c:v>80.279069767441854</c:v>
                </c:pt>
                <c:pt idx="48">
                  <c:v>80.25</c:v>
                </c:pt>
                <c:pt idx="49">
                  <c:v>80.055900621118013</c:v>
                </c:pt>
                <c:pt idx="50">
                  <c:v>79.971428571428575</c:v>
                </c:pt>
                <c:pt idx="51">
                  <c:v>79.621212121212125</c:v>
                </c:pt>
                <c:pt idx="52">
                  <c:v>79.400000000000006</c:v>
                </c:pt>
                <c:pt idx="53">
                  <c:v>79.333333333333329</c:v>
                </c:pt>
                <c:pt idx="54">
                  <c:v>79.25454545454545</c:v>
                </c:pt>
                <c:pt idx="55">
                  <c:v>79.122448979591837</c:v>
                </c:pt>
                <c:pt idx="56">
                  <c:v>79.113772455089816</c:v>
                </c:pt>
                <c:pt idx="57">
                  <c:v>78.7</c:v>
                </c:pt>
                <c:pt idx="58">
                  <c:v>78.666666666666671</c:v>
                </c:pt>
                <c:pt idx="59">
                  <c:v>78.214285714285708</c:v>
                </c:pt>
                <c:pt idx="60">
                  <c:v>78</c:v>
                </c:pt>
                <c:pt idx="61">
                  <c:v>77.774193548387103</c:v>
                </c:pt>
                <c:pt idx="62">
                  <c:v>77.632653061224488</c:v>
                </c:pt>
                <c:pt idx="63">
                  <c:v>75</c:v>
                </c:pt>
                <c:pt idx="64">
                  <c:v>74.5</c:v>
                </c:pt>
                <c:pt idx="65">
                  <c:v>74.166666666666671</c:v>
                </c:pt>
                <c:pt idx="66">
                  <c:v>74</c:v>
                </c:pt>
                <c:pt idx="67">
                  <c:v>72</c:v>
                </c:pt>
                <c:pt idx="68">
                  <c:v>71</c:v>
                </c:pt>
                <c:pt idx="69">
                  <c:v>70.400000000000006</c:v>
                </c:pt>
                <c:pt idx="70">
                  <c:v>70</c:v>
                </c:pt>
                <c:pt idx="71">
                  <c:v>65</c:v>
                </c:pt>
                <c:pt idx="72">
                  <c:v>62.5</c:v>
                </c:pt>
              </c:numCache>
            </c:numRef>
          </c:xVal>
          <c:yVal>
            <c:numRef>
              <c:f>Sheet1!$B$2:$B$74</c:f>
              <c:numCache>
                <c:formatCode>0.00%</c:formatCode>
                <c:ptCount val="73"/>
                <c:pt idx="0">
                  <c:v>0.48926199256156733</c:v>
                </c:pt>
                <c:pt idx="1">
                  <c:v>0.48087743766831237</c:v>
                </c:pt>
                <c:pt idx="2">
                  <c:v>0.51659130872668035</c:v>
                </c:pt>
                <c:pt idx="3">
                  <c:v>0.54807785055760938</c:v>
                </c:pt>
                <c:pt idx="4">
                  <c:v>0.55071614334118224</c:v>
                </c:pt>
                <c:pt idx="5">
                  <c:v>0.48294487621058568</c:v>
                </c:pt>
                <c:pt idx="6">
                  <c:v>0.5651848542954101</c:v>
                </c:pt>
                <c:pt idx="7">
                  <c:v>0.55450725578144944</c:v>
                </c:pt>
                <c:pt idx="8">
                  <c:v>0.52195124911074431</c:v>
                </c:pt>
                <c:pt idx="9">
                  <c:v>0.48497237325165082</c:v>
                </c:pt>
                <c:pt idx="10">
                  <c:v>0.50955143954551729</c:v>
                </c:pt>
                <c:pt idx="11">
                  <c:v>0.56108282682898691</c:v>
                </c:pt>
                <c:pt idx="12">
                  <c:v>0.50980189706312784</c:v>
                </c:pt>
                <c:pt idx="13">
                  <c:v>0.52222347064356134</c:v>
                </c:pt>
                <c:pt idx="14">
                  <c:v>0.52381443444231079</c:v>
                </c:pt>
                <c:pt idx="15">
                  <c:v>0.51650647711345077</c:v>
                </c:pt>
                <c:pt idx="16">
                  <c:v>0.40063210827817691</c:v>
                </c:pt>
                <c:pt idx="17">
                  <c:v>0.60980948351457809</c:v>
                </c:pt>
                <c:pt idx="18">
                  <c:v>0.55306642297113606</c:v>
                </c:pt>
                <c:pt idx="19">
                  <c:v>0.54052498482505495</c:v>
                </c:pt>
                <c:pt idx="20">
                  <c:v>0.52810483424813792</c:v>
                </c:pt>
                <c:pt idx="21">
                  <c:v>0.53080906558863505</c:v>
                </c:pt>
                <c:pt idx="22">
                  <c:v>0.51414562124525809</c:v>
                </c:pt>
                <c:pt idx="23">
                  <c:v>0.56315649529741674</c:v>
                </c:pt>
                <c:pt idx="24">
                  <c:v>0.52331182957571287</c:v>
                </c:pt>
                <c:pt idx="25">
                  <c:v>0.53027708032246623</c:v>
                </c:pt>
                <c:pt idx="26">
                  <c:v>0.52873693673441502</c:v>
                </c:pt>
                <c:pt idx="27">
                  <c:v>0.54512290587482082</c:v>
                </c:pt>
                <c:pt idx="28">
                  <c:v>0.5816596002585025</c:v>
                </c:pt>
                <c:pt idx="29">
                  <c:v>0.53827601691047211</c:v>
                </c:pt>
                <c:pt idx="30">
                  <c:v>0.54284144089366848</c:v>
                </c:pt>
                <c:pt idx="31">
                  <c:v>0.53493990043803241</c:v>
                </c:pt>
                <c:pt idx="32">
                  <c:v>0.52759821418844277</c:v>
                </c:pt>
                <c:pt idx="33">
                  <c:v>0.54126035236185599</c:v>
                </c:pt>
                <c:pt idx="34">
                  <c:v>0.54602812879184892</c:v>
                </c:pt>
                <c:pt idx="35">
                  <c:v>0.64665784869125076</c:v>
                </c:pt>
                <c:pt idx="36">
                  <c:v>0.54053908600533063</c:v>
                </c:pt>
                <c:pt idx="37">
                  <c:v>0.55824347383924655</c:v>
                </c:pt>
                <c:pt idx="38">
                  <c:v>0.55416651187019694</c:v>
                </c:pt>
                <c:pt idx="39">
                  <c:v>0.55592716310240242</c:v>
                </c:pt>
                <c:pt idx="40">
                  <c:v>0.55367703248776257</c:v>
                </c:pt>
                <c:pt idx="41">
                  <c:v>0.54085791855562915</c:v>
                </c:pt>
                <c:pt idx="42">
                  <c:v>0.5593532693900185</c:v>
                </c:pt>
                <c:pt idx="43">
                  <c:v>0.55033291232550563</c:v>
                </c:pt>
                <c:pt idx="44">
                  <c:v>0.53702551729439174</c:v>
                </c:pt>
                <c:pt idx="45">
                  <c:v>0.54122786151424884</c:v>
                </c:pt>
                <c:pt idx="46">
                  <c:v>0.56110969888119999</c:v>
                </c:pt>
                <c:pt idx="47">
                  <c:v>0.54299790905667511</c:v>
                </c:pt>
                <c:pt idx="48">
                  <c:v>0.52253666101019114</c:v>
                </c:pt>
                <c:pt idx="49">
                  <c:v>0.53948658289359763</c:v>
                </c:pt>
                <c:pt idx="50">
                  <c:v>0.54201507190427112</c:v>
                </c:pt>
                <c:pt idx="51">
                  <c:v>0.54543091066424232</c:v>
                </c:pt>
                <c:pt idx="52">
                  <c:v>0.59583266844295812</c:v>
                </c:pt>
                <c:pt idx="53">
                  <c:v>0.51005988277197367</c:v>
                </c:pt>
                <c:pt idx="54">
                  <c:v>0.56488328046656777</c:v>
                </c:pt>
                <c:pt idx="55">
                  <c:v>0.55483814583151059</c:v>
                </c:pt>
                <c:pt idx="56">
                  <c:v>0.54004764606165379</c:v>
                </c:pt>
                <c:pt idx="57">
                  <c:v>0.56815314754229673</c:v>
                </c:pt>
                <c:pt idx="58">
                  <c:v>0.58261971616862185</c:v>
                </c:pt>
                <c:pt idx="59">
                  <c:v>0.55639861758833153</c:v>
                </c:pt>
                <c:pt idx="60">
                  <c:v>0.58775577049634153</c:v>
                </c:pt>
                <c:pt idx="61">
                  <c:v>0.5802150660009372</c:v>
                </c:pt>
                <c:pt idx="62">
                  <c:v>0.55742102867461829</c:v>
                </c:pt>
                <c:pt idx="63">
                  <c:v>0.47937555431829887</c:v>
                </c:pt>
                <c:pt idx="64">
                  <c:v>0.5257257835230561</c:v>
                </c:pt>
                <c:pt idx="65">
                  <c:v>0.56996476053204048</c:v>
                </c:pt>
                <c:pt idx="66">
                  <c:v>0.57769783623493864</c:v>
                </c:pt>
                <c:pt idx="67">
                  <c:v>0.66788006474605488</c:v>
                </c:pt>
                <c:pt idx="68">
                  <c:v>0.70490567757023503</c:v>
                </c:pt>
                <c:pt idx="69">
                  <c:v>0.55378933907976791</c:v>
                </c:pt>
                <c:pt idx="70">
                  <c:v>0.68561273098222086</c:v>
                </c:pt>
                <c:pt idx="71">
                  <c:v>0.84870634751733331</c:v>
                </c:pt>
                <c:pt idx="72">
                  <c:v>0.60347136099339693</c:v>
                </c:pt>
              </c:numCache>
            </c:numRef>
          </c:yVal>
          <c:smooth val="0"/>
          <c:extLst>
            <c:ext xmlns:c16="http://schemas.microsoft.com/office/drawing/2014/chart" uri="{C3380CC4-5D6E-409C-BE32-E72D297353CC}">
              <c16:uniqueId val="{00000001-B028-41AF-A125-15150F06EBF4}"/>
            </c:ext>
          </c:extLst>
        </c:ser>
        <c:dLbls>
          <c:showLegendKey val="0"/>
          <c:showVal val="0"/>
          <c:showCatName val="0"/>
          <c:showSerName val="0"/>
          <c:showPercent val="0"/>
          <c:showBubbleSize val="0"/>
        </c:dLbls>
        <c:axId val="1519038672"/>
        <c:axId val="1518816960"/>
      </c:scatterChart>
      <c:valAx>
        <c:axId val="1519038672"/>
        <c:scaling>
          <c:orientation val="minMax"/>
          <c:min val="6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Rented</a:t>
                </a:r>
                <a:r>
                  <a:rPr lang="en-US" baseline="0"/>
                  <a:t> </a:t>
                </a:r>
                <a:r>
                  <a:rPr lang="en-US"/>
                  <a:t>length</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18816960"/>
        <c:crosses val="autoZero"/>
        <c:crossBetween val="midCat"/>
      </c:valAx>
      <c:valAx>
        <c:axId val="1518816960"/>
        <c:scaling>
          <c:orientation val="minMax"/>
          <c:min val="0.3000000000000000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Cost / Revenue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1903867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DCC77-D10D-4CBF-8D7D-9CF501544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F7B7261-24CC-4916-8486-049F512ACF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BCA5597-6E91-4EBF-A787-A7B68A202091}"/>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AC87DB2C-6DD1-4A50-A0A8-D68E4D9087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5E44ED-DAD2-4C93-8F4E-596177C1EC91}"/>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2065784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A0905-4DA2-4453-AD02-0281881F51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DCC27B-F2A3-4CBC-BC19-64DA9A32B5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636CBF-D874-4523-A944-C4DB8A5EB215}"/>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3A022BF2-4882-49F8-80A1-3A0E9D88F2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9BCF15-5AEC-43A2-96B9-ABFD47401B28}"/>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741419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E46FE9-1178-4A51-BE5B-06A0E80B86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8D2FEB-01B9-4299-84C4-ED0C23FE6C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15282C-D7E5-4C6C-B239-51F88BDEE64F}"/>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5AC6DBDE-D222-4FC2-BF29-6F06DB8595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A8EDDA-F517-4F08-8535-1B7997E02F8A}"/>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1424909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F75B1-7F9F-4D17-86BA-B97A53C397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5B8088-40FE-4CC0-87F6-755D643613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3280C0-42F2-474B-9A02-EFB50D70EBA0}"/>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F460094E-0721-4E0D-BF3C-2673EA5826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4700D9-EF14-421D-85C5-2068C87FEA40}"/>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1090246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7D719-73E5-4429-9482-6B558CC1E4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0966E9-8734-480D-9B9B-B2B63BB10E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5F9B47-F256-493A-BA1B-945C594EA939}"/>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FE39085C-46F8-49CB-8752-D59BB1988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36AC11-0CC8-4F3E-A1FC-70CD5A60BE59}"/>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3570075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1FBB-5DED-4BDC-898D-5FF401D541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883C28-4C80-44EB-998A-68C2E91DBE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FD9C3C6-9C6C-45E6-B5D4-663F6AF525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21F451-6986-4C7B-B198-A63BC3F549A9}"/>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6" name="Footer Placeholder 5">
            <a:extLst>
              <a:ext uri="{FF2B5EF4-FFF2-40B4-BE49-F238E27FC236}">
                <a16:creationId xmlns:a16="http://schemas.microsoft.com/office/drawing/2014/main" id="{C1136939-C983-4705-844D-BD2AE77713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A3E3C2-E2BB-4EF9-9EA1-77631197ED92}"/>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794434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B7430-56A5-4BA8-8173-CB8E458BE52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F59DE6-0078-44BC-B6FC-F2FDBA7B7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CDC487-2984-4E78-BE91-9B880CDC28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04C3AA-E0D0-4433-8F23-F1D2FB768F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6C5BDC-A9EA-4EE0-85C3-503E331EA3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06EE8A-DC56-4DE8-867B-E5B4354A3B47}"/>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8" name="Footer Placeholder 7">
            <a:extLst>
              <a:ext uri="{FF2B5EF4-FFF2-40B4-BE49-F238E27FC236}">
                <a16:creationId xmlns:a16="http://schemas.microsoft.com/office/drawing/2014/main" id="{A4E64ED3-341E-48C4-A1FF-7DDE716906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7728F7D-4BF9-4855-B481-25C7E021C655}"/>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3546411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B938E-FC3A-4148-819E-E069044196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F0B636-82B5-4F2B-B13E-B702CAF09E9E}"/>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4" name="Footer Placeholder 3">
            <a:extLst>
              <a:ext uri="{FF2B5EF4-FFF2-40B4-BE49-F238E27FC236}">
                <a16:creationId xmlns:a16="http://schemas.microsoft.com/office/drawing/2014/main" id="{FE5CB795-7623-4812-A86E-10CB8B5F7A5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5443B2-D888-4C1C-93A6-9989680BA6B4}"/>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397229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FEFFAE-C9CD-4D52-8413-D57CC89A160E}"/>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3" name="Footer Placeholder 2">
            <a:extLst>
              <a:ext uri="{FF2B5EF4-FFF2-40B4-BE49-F238E27FC236}">
                <a16:creationId xmlns:a16="http://schemas.microsoft.com/office/drawing/2014/main" id="{064D0FB3-0D9E-48B0-865E-A9B6E33515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BEBD7F-C0EC-483D-B5AE-FB61F2C6DAB3}"/>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2748684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0362A-1844-4F70-83AC-DBE33F3D51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820E36-0B96-431A-A869-605A28CB1B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D40E75-FEF8-4775-AF57-BFEE562D06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0D0A21-7D9D-4A47-A8D1-B632FFC7AED4}"/>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6" name="Footer Placeholder 5">
            <a:extLst>
              <a:ext uri="{FF2B5EF4-FFF2-40B4-BE49-F238E27FC236}">
                <a16:creationId xmlns:a16="http://schemas.microsoft.com/office/drawing/2014/main" id="{0D6AA681-9DA1-4A6D-87A1-9069738472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026CFB-680D-4CA2-B5D5-1D98AF8B83F6}"/>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209261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6775A-58F4-4B75-960C-D6F89CE833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0BA6D9-7B7F-466F-B3E7-9A8C19052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51F1BF-650A-402D-9281-4EFEAB3302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D72028-1E99-436D-8B82-EAB5CAA4EDE6}"/>
              </a:ext>
            </a:extLst>
          </p:cNvPr>
          <p:cNvSpPr>
            <a:spLocks noGrp="1"/>
          </p:cNvSpPr>
          <p:nvPr>
            <p:ph type="dt" sz="half" idx="10"/>
          </p:nvPr>
        </p:nvSpPr>
        <p:spPr/>
        <p:txBody>
          <a:bodyPr/>
          <a:lstStyle/>
          <a:p>
            <a:fld id="{D6FDD9C5-DA14-4822-9075-4971673ADD71}" type="datetimeFigureOut">
              <a:rPr lang="en-US" smtClean="0"/>
              <a:t>9/9/2024</a:t>
            </a:fld>
            <a:endParaRPr lang="en-US"/>
          </a:p>
        </p:txBody>
      </p:sp>
      <p:sp>
        <p:nvSpPr>
          <p:cNvPr id="6" name="Footer Placeholder 5">
            <a:extLst>
              <a:ext uri="{FF2B5EF4-FFF2-40B4-BE49-F238E27FC236}">
                <a16:creationId xmlns:a16="http://schemas.microsoft.com/office/drawing/2014/main" id="{33346B13-8FF8-4894-A5B2-A7762AD43C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11ECF2-5A4D-4499-9136-160133856C02}"/>
              </a:ext>
            </a:extLst>
          </p:cNvPr>
          <p:cNvSpPr>
            <a:spLocks noGrp="1"/>
          </p:cNvSpPr>
          <p:nvPr>
            <p:ph type="sldNum" sz="quarter" idx="12"/>
          </p:nvPr>
        </p:nvSpPr>
        <p:spPr/>
        <p:txBody>
          <a:bodyPr/>
          <a:lstStyle/>
          <a:p>
            <a:fld id="{C587303F-AD57-416D-8E70-0C066ECC61A9}" type="slidenum">
              <a:rPr lang="en-US" smtClean="0"/>
              <a:t>‹#›</a:t>
            </a:fld>
            <a:endParaRPr lang="en-US"/>
          </a:p>
        </p:txBody>
      </p:sp>
    </p:spTree>
    <p:extLst>
      <p:ext uri="{BB962C8B-B14F-4D97-AF65-F5344CB8AC3E}">
        <p14:creationId xmlns:p14="http://schemas.microsoft.com/office/powerpoint/2010/main" val="2267279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8554B9-0E3B-42AE-B911-DAE76E30B4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41D9995-D17E-4C1A-A759-34818F1851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F49D80-523D-4C1C-BE61-60952CC818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FDD9C5-DA14-4822-9075-4971673ADD71}" type="datetimeFigureOut">
              <a:rPr lang="en-US" smtClean="0"/>
              <a:t>9/9/2024</a:t>
            </a:fld>
            <a:endParaRPr lang="en-US"/>
          </a:p>
        </p:txBody>
      </p:sp>
      <p:sp>
        <p:nvSpPr>
          <p:cNvPr id="5" name="Footer Placeholder 4">
            <a:extLst>
              <a:ext uri="{FF2B5EF4-FFF2-40B4-BE49-F238E27FC236}">
                <a16:creationId xmlns:a16="http://schemas.microsoft.com/office/drawing/2014/main" id="{0723356F-174F-4797-8B8A-4A2F9A568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564CEC-B769-44F6-BFDF-FEB6F9267C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87303F-AD57-416D-8E70-0C066ECC61A9}" type="slidenum">
              <a:rPr lang="en-US" smtClean="0"/>
              <a:t>‹#›</a:t>
            </a:fld>
            <a:endParaRPr lang="en-US"/>
          </a:p>
        </p:txBody>
      </p:sp>
    </p:spTree>
    <p:extLst>
      <p:ext uri="{BB962C8B-B14F-4D97-AF65-F5344CB8AC3E}">
        <p14:creationId xmlns:p14="http://schemas.microsoft.com/office/powerpoint/2010/main" val="445091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451A38C-34F0-4903-49AA-475D9E64622E}"/>
              </a:ext>
            </a:extLst>
          </p:cNvPr>
          <p:cNvPicPr>
            <a:picLocks noChangeAspect="1"/>
          </p:cNvPicPr>
          <p:nvPr/>
        </p:nvPicPr>
        <p:blipFill rotWithShape="1">
          <a:blip r:embed="rId2"/>
          <a:srcRect t="9091" r="23585"/>
          <a:stretch/>
        </p:blipFill>
        <p:spPr>
          <a:xfrm>
            <a:off x="3523488" y="10"/>
            <a:ext cx="8668512" cy="6857990"/>
          </a:xfrm>
          <a:prstGeom prst="rect">
            <a:avLst/>
          </a:prstGeom>
        </p:spPr>
      </p:pic>
      <p:sp>
        <p:nvSpPr>
          <p:cNvPr id="24"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477981" y="1122363"/>
            <a:ext cx="4023360" cy="3204134"/>
          </a:xfrm>
        </p:spPr>
        <p:txBody>
          <a:bodyPr anchor="b">
            <a:normAutofit/>
          </a:bodyPr>
          <a:lstStyle/>
          <a:p>
            <a:pPr algn="l"/>
            <a:r>
              <a:rPr lang="en-US" sz="4800" b="1"/>
              <a:t>Rental Car Analysis</a:t>
            </a:r>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477980" y="4872922"/>
            <a:ext cx="4023359" cy="1208141"/>
          </a:xfrm>
        </p:spPr>
        <p:txBody>
          <a:bodyPr vert="horz" lIns="91440" tIns="45720" rIns="91440" bIns="45720" rtlCol="0">
            <a:normAutofit/>
          </a:bodyPr>
          <a:lstStyle/>
          <a:p>
            <a:pPr algn="l"/>
            <a:r>
              <a:rPr lang="en-US" sz="2000"/>
              <a:t>Prepared specially for: </a:t>
            </a:r>
            <a:r>
              <a:rPr lang="en-US" sz="2000" b="1"/>
              <a:t>Lariat rental company.</a:t>
            </a:r>
          </a:p>
          <a:p>
            <a:pPr algn="l"/>
            <a:r>
              <a:rPr lang="en-US" sz="2000" i="1"/>
              <a:t>by Alexander Jimenez</a:t>
            </a:r>
          </a:p>
        </p:txBody>
      </p:sp>
      <p:sp>
        <p:nvSpPr>
          <p:cNvPr id="25"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789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31308212-FAF2-4F11-B533-71CE94E94BA0}"/>
              </a:ext>
            </a:extLst>
          </p:cNvPr>
          <p:cNvSpPr txBox="1">
            <a:spLocks/>
          </p:cNvSpPr>
          <p:nvPr/>
        </p:nvSpPr>
        <p:spPr>
          <a:xfrm>
            <a:off x="841248" y="256032"/>
            <a:ext cx="10506456" cy="101498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b="1" kern="1200">
                <a:solidFill>
                  <a:schemeClr val="tx1"/>
                </a:solidFill>
                <a:latin typeface="+mj-lt"/>
                <a:ea typeface="+mj-ea"/>
                <a:cs typeface="+mj-cs"/>
              </a:rPr>
              <a:t>Scenarios</a:t>
            </a:r>
            <a:endParaRPr lang="en-US" sz="4400" kern="1200">
              <a:solidFill>
                <a:schemeClr val="tx1"/>
              </a:solidFill>
              <a:latin typeface="+mj-lt"/>
              <a:ea typeface="+mj-ea"/>
              <a:cs typeface="+mj-cs"/>
            </a:endParaRPr>
          </a:p>
        </p:txBody>
      </p:sp>
      <p:sp>
        <p:nvSpPr>
          <p:cNvPr id="13" name="Rectangle 12">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Subtitle 2">
            <a:extLst>
              <a:ext uri="{FF2B5EF4-FFF2-40B4-BE49-F238E27FC236}">
                <a16:creationId xmlns:a16="http://schemas.microsoft.com/office/drawing/2014/main" id="{703A2D11-6EEE-4F82-ACDE-3DC86686F4A8}"/>
              </a:ext>
            </a:extLst>
          </p:cNvPr>
          <p:cNvSpPr txBox="1">
            <a:spLocks/>
          </p:cNvSpPr>
          <p:nvPr/>
        </p:nvSpPr>
        <p:spPr>
          <a:xfrm>
            <a:off x="1203883" y="2931649"/>
            <a:ext cx="8652823" cy="670776"/>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786384">
              <a:spcBef>
                <a:spcPts val="860"/>
              </a:spcBef>
            </a:pPr>
            <a:r>
              <a:rPr lang="en-US" sz="1800" b="1" kern="1200" dirty="0">
                <a:solidFill>
                  <a:schemeClr val="tx1"/>
                </a:solidFill>
                <a:latin typeface="+mn-lt"/>
                <a:ea typeface="+mn-ea"/>
                <a:cs typeface="+mn-cs"/>
              </a:rPr>
              <a:t>Scenario II</a:t>
            </a:r>
            <a:r>
              <a:rPr lang="en-US" sz="1800" kern="1200" dirty="0">
                <a:solidFill>
                  <a:schemeClr val="tx1"/>
                </a:solidFill>
                <a:latin typeface="+mn-lt"/>
                <a:ea typeface="+mn-ea"/>
                <a:cs typeface="+mn-cs"/>
              </a:rPr>
              <a:t>: Test changing the number of average revenue for each group of rented length:</a:t>
            </a:r>
            <a:endParaRPr lang="en-US" sz="1800" dirty="0">
              <a:cs typeface="Calibri"/>
            </a:endParaRPr>
          </a:p>
        </p:txBody>
      </p:sp>
      <p:pic>
        <p:nvPicPr>
          <p:cNvPr id="3" name="Picture 2" descr="A screenshot of a computer&#10;&#10;Description automatically generated">
            <a:extLst>
              <a:ext uri="{FF2B5EF4-FFF2-40B4-BE49-F238E27FC236}">
                <a16:creationId xmlns:a16="http://schemas.microsoft.com/office/drawing/2014/main" id="{C18C8B81-0406-D2DF-8832-CB8525FD0420}"/>
              </a:ext>
            </a:extLst>
          </p:cNvPr>
          <p:cNvPicPr>
            <a:picLocks noChangeAspect="1"/>
          </p:cNvPicPr>
          <p:nvPr/>
        </p:nvPicPr>
        <p:blipFill>
          <a:blip r:embed="rId2"/>
          <a:stretch>
            <a:fillRect/>
          </a:stretch>
        </p:blipFill>
        <p:spPr>
          <a:xfrm>
            <a:off x="838200" y="3791330"/>
            <a:ext cx="10515600" cy="1795190"/>
          </a:xfrm>
          <a:prstGeom prst="rect">
            <a:avLst/>
          </a:prstGeom>
        </p:spPr>
      </p:pic>
    </p:spTree>
    <p:extLst>
      <p:ext uri="{BB962C8B-B14F-4D97-AF65-F5344CB8AC3E}">
        <p14:creationId xmlns:p14="http://schemas.microsoft.com/office/powerpoint/2010/main" val="3416841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31308212-FAF2-4F11-B533-71CE94E94BA0}"/>
              </a:ext>
            </a:extLst>
          </p:cNvPr>
          <p:cNvSpPr txBox="1">
            <a:spLocks/>
          </p:cNvSpPr>
          <p:nvPr/>
        </p:nvSpPr>
        <p:spPr>
          <a:xfrm>
            <a:off x="841248" y="256032"/>
            <a:ext cx="10506456" cy="101498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b="1" kern="1200" dirty="0">
                <a:solidFill>
                  <a:schemeClr val="tx1"/>
                </a:solidFill>
                <a:latin typeface="+mj-lt"/>
                <a:ea typeface="+mj-ea"/>
                <a:cs typeface="+mj-cs"/>
              </a:rPr>
              <a:t>Scenarios</a:t>
            </a:r>
            <a:endParaRPr lang="en-US" sz="4400" kern="1200" dirty="0">
              <a:solidFill>
                <a:schemeClr val="tx1"/>
              </a:solidFill>
              <a:latin typeface="+mj-lt"/>
              <a:ea typeface="+mj-ea"/>
              <a:cs typeface="+mj-cs"/>
            </a:endParaRPr>
          </a:p>
        </p:txBody>
      </p:sp>
      <p:sp>
        <p:nvSpPr>
          <p:cNvPr id="24" name="Rectangle 23">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Subtitle 2">
            <a:extLst>
              <a:ext uri="{FF2B5EF4-FFF2-40B4-BE49-F238E27FC236}">
                <a16:creationId xmlns:a16="http://schemas.microsoft.com/office/drawing/2014/main" id="{200C77D8-E9ED-4138-ABF8-949E97B096A5}"/>
              </a:ext>
            </a:extLst>
          </p:cNvPr>
          <p:cNvSpPr txBox="1">
            <a:spLocks/>
          </p:cNvSpPr>
          <p:nvPr/>
        </p:nvSpPr>
        <p:spPr>
          <a:xfrm>
            <a:off x="1497368" y="2915667"/>
            <a:ext cx="9856432" cy="764081"/>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768096">
              <a:spcBef>
                <a:spcPts val="840"/>
              </a:spcBef>
            </a:pPr>
            <a:r>
              <a:rPr lang="en-US" sz="1800" kern="1200" dirty="0">
                <a:solidFill>
                  <a:schemeClr val="tx1"/>
                </a:solidFill>
                <a:latin typeface="+mn-lt"/>
                <a:ea typeface="+mn-ea"/>
                <a:cs typeface="+mn-cs"/>
              </a:rPr>
              <a:t>Take notice of the effect on total revenues as the different scenarios are tested:</a:t>
            </a:r>
            <a:endParaRPr lang="en-US" dirty="0">
              <a:cs typeface="Calibri"/>
            </a:endParaRPr>
          </a:p>
        </p:txBody>
      </p:sp>
      <p:pic>
        <p:nvPicPr>
          <p:cNvPr id="11" name="Picture 10">
            <a:extLst>
              <a:ext uri="{FF2B5EF4-FFF2-40B4-BE49-F238E27FC236}">
                <a16:creationId xmlns:a16="http://schemas.microsoft.com/office/drawing/2014/main" id="{666D248C-DEE0-2C65-63CB-64EB4B636F9F}"/>
              </a:ext>
            </a:extLst>
          </p:cNvPr>
          <p:cNvPicPr>
            <a:picLocks noChangeAspect="1"/>
          </p:cNvPicPr>
          <p:nvPr/>
        </p:nvPicPr>
        <p:blipFill>
          <a:blip r:embed="rId2"/>
          <a:stretch>
            <a:fillRect/>
          </a:stretch>
        </p:blipFill>
        <p:spPr>
          <a:xfrm>
            <a:off x="838200" y="3524384"/>
            <a:ext cx="10331303" cy="1770004"/>
          </a:xfrm>
          <a:prstGeom prst="rect">
            <a:avLst/>
          </a:prstGeom>
        </p:spPr>
      </p:pic>
    </p:spTree>
    <p:extLst>
      <p:ext uri="{BB962C8B-B14F-4D97-AF65-F5344CB8AC3E}">
        <p14:creationId xmlns:p14="http://schemas.microsoft.com/office/powerpoint/2010/main" val="3319968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21">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31308212-FAF2-4F11-B533-71CE94E94BA0}"/>
              </a:ext>
            </a:extLst>
          </p:cNvPr>
          <p:cNvSpPr txBox="1">
            <a:spLocks/>
          </p:cNvSpPr>
          <p:nvPr/>
        </p:nvSpPr>
        <p:spPr>
          <a:xfrm>
            <a:off x="630936" y="502920"/>
            <a:ext cx="3419856" cy="146304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800" b="1" kern="1200">
                <a:solidFill>
                  <a:schemeClr val="tx1"/>
                </a:solidFill>
                <a:latin typeface="+mj-lt"/>
                <a:ea typeface="+mj-ea"/>
                <a:cs typeface="+mj-cs"/>
              </a:rPr>
              <a:t>Scenarios</a:t>
            </a:r>
            <a:endParaRPr lang="en-US" sz="4800" kern="1200">
              <a:solidFill>
                <a:schemeClr val="tx1"/>
              </a:solidFill>
              <a:latin typeface="+mj-lt"/>
              <a:ea typeface="+mj-ea"/>
              <a:cs typeface="+mj-cs"/>
            </a:endParaRPr>
          </a:p>
        </p:txBody>
      </p:sp>
      <p:sp>
        <p:nvSpPr>
          <p:cNvPr id="32" name="sketch line">
            <a:extLst>
              <a:ext uri="{FF2B5EF4-FFF2-40B4-BE49-F238E27FC236}">
                <a16:creationId xmlns:a16="http://schemas.microsoft.com/office/drawing/2014/main" id="{2E92FA66-67D7-4CB4-94D3-E643A9AD4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66159" y="1225296"/>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2">
            <a:extLst>
              <a:ext uri="{FF2B5EF4-FFF2-40B4-BE49-F238E27FC236}">
                <a16:creationId xmlns:a16="http://schemas.microsoft.com/office/drawing/2014/main" id="{200C77D8-E9ED-4138-ABF8-949E97B096A5}"/>
              </a:ext>
            </a:extLst>
          </p:cNvPr>
          <p:cNvSpPr txBox="1">
            <a:spLocks/>
          </p:cNvSpPr>
          <p:nvPr/>
        </p:nvSpPr>
        <p:spPr>
          <a:xfrm>
            <a:off x="4654295" y="502920"/>
            <a:ext cx="6894576" cy="146304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228600" algn="l">
              <a:spcBef>
                <a:spcPts val="840"/>
              </a:spcBef>
              <a:buFont typeface="Arial" panose="020B0604020202020204" pitchFamily="34" charset="0"/>
              <a:buChar char="•"/>
            </a:pPr>
            <a:r>
              <a:rPr lang="en-US" sz="2200"/>
              <a:t>Also, notice how the graphs at the bottom change. Ideally, you want the </a:t>
            </a:r>
            <a:r>
              <a:rPr lang="en-US" sz="2200" i="1"/>
              <a:t>Revenue</a:t>
            </a:r>
            <a:r>
              <a:rPr lang="en-US" sz="2200"/>
              <a:t> and </a:t>
            </a:r>
            <a:r>
              <a:rPr lang="en-US" sz="2200" i="1"/>
              <a:t>Profit</a:t>
            </a:r>
            <a:r>
              <a:rPr lang="en-US" sz="2200"/>
              <a:t> values of the “New Scenario” to be higher than those of the "Baseline" and </a:t>
            </a:r>
            <a:r>
              <a:rPr lang="en-US" sz="2200" i="1"/>
              <a:t>Cost / Revenue </a:t>
            </a:r>
            <a:r>
              <a:rPr lang="en-US" sz="2200"/>
              <a:t>to be less.</a:t>
            </a:r>
          </a:p>
        </p:txBody>
      </p:sp>
      <p:pic>
        <p:nvPicPr>
          <p:cNvPr id="3" name="Picture 2" descr="A screenshot of a computer screen&#10;&#10;Description automatically generated">
            <a:extLst>
              <a:ext uri="{FF2B5EF4-FFF2-40B4-BE49-F238E27FC236}">
                <a16:creationId xmlns:a16="http://schemas.microsoft.com/office/drawing/2014/main" id="{76456A6B-4D07-19DD-FF52-BC27445C2F62}"/>
              </a:ext>
            </a:extLst>
          </p:cNvPr>
          <p:cNvPicPr>
            <a:picLocks noChangeAspect="1"/>
          </p:cNvPicPr>
          <p:nvPr/>
        </p:nvPicPr>
        <p:blipFill>
          <a:blip r:embed="rId2"/>
          <a:stretch>
            <a:fillRect/>
          </a:stretch>
        </p:blipFill>
        <p:spPr>
          <a:xfrm>
            <a:off x="739429" y="2290936"/>
            <a:ext cx="10700950" cy="3959352"/>
          </a:xfrm>
          <a:prstGeom prst="rect">
            <a:avLst/>
          </a:prstGeom>
        </p:spPr>
      </p:pic>
    </p:spTree>
    <p:extLst>
      <p:ext uri="{BB962C8B-B14F-4D97-AF65-F5344CB8AC3E}">
        <p14:creationId xmlns:p14="http://schemas.microsoft.com/office/powerpoint/2010/main" val="3363619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07C9FC5-0C1E-42A8-97E6-F940775A0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1374915" y="4218281"/>
            <a:ext cx="4265007" cy="1885199"/>
          </a:xfrm>
        </p:spPr>
        <p:txBody>
          <a:bodyPr anchor="ctr">
            <a:normAutofit/>
          </a:bodyPr>
          <a:lstStyle/>
          <a:p>
            <a:pPr algn="l"/>
            <a:r>
              <a:rPr lang="en-US" sz="4200" b="1" dirty="0"/>
              <a:t>Recommendations</a:t>
            </a:r>
          </a:p>
        </p:txBody>
      </p:sp>
      <p:sp>
        <p:nvSpPr>
          <p:cNvPr id="7" name="Subtitle 2">
            <a:extLst>
              <a:ext uri="{FF2B5EF4-FFF2-40B4-BE49-F238E27FC236}">
                <a16:creationId xmlns:a16="http://schemas.microsoft.com/office/drawing/2014/main" id="{EC130833-9D95-4326-AF6F-7AB7E2529CA0}"/>
              </a:ext>
            </a:extLst>
          </p:cNvPr>
          <p:cNvSpPr>
            <a:spLocks noGrp="1"/>
          </p:cNvSpPr>
          <p:nvPr>
            <p:ph type="subTitle" idx="1"/>
          </p:nvPr>
        </p:nvSpPr>
        <p:spPr>
          <a:xfrm>
            <a:off x="5834269" y="4094923"/>
            <a:ext cx="4982815" cy="2107094"/>
          </a:xfrm>
        </p:spPr>
        <p:txBody>
          <a:bodyPr vert="horz" lIns="91440" tIns="45720" rIns="91440" bIns="45720" rtlCol="0" anchor="ctr">
            <a:normAutofit fontScale="85000" lnSpcReduction="20000"/>
          </a:bodyPr>
          <a:lstStyle/>
          <a:p>
            <a:pPr algn="l">
              <a:lnSpc>
                <a:spcPct val="120000"/>
              </a:lnSpc>
            </a:pPr>
            <a:r>
              <a:rPr lang="en-US" sz="1800" dirty="0"/>
              <a:t>After experimenting with different scenarios, it is recommended to take advantage of the demand for </a:t>
            </a:r>
            <a:r>
              <a:rPr lang="en-US" sz="1800" i="1" dirty="0"/>
              <a:t>“Top rented”</a:t>
            </a:r>
            <a:r>
              <a:rPr lang="en-US" sz="1800" dirty="0"/>
              <a:t> car makes to increase their average revenue per day rented. With this, a decrease in its demand should also be expected, that is, the rented length.</a:t>
            </a:r>
          </a:p>
          <a:p>
            <a:pPr algn="l">
              <a:lnSpc>
                <a:spcPct val="120000"/>
              </a:lnSpc>
            </a:pPr>
            <a:r>
              <a:rPr lang="en-US" sz="1800" dirty="0"/>
              <a:t>In addition, in order to increase the demand for </a:t>
            </a:r>
            <a:r>
              <a:rPr lang="en-US" sz="1800" i="1" dirty="0"/>
              <a:t>“Bottom rented” </a:t>
            </a:r>
            <a:r>
              <a:rPr lang="en-US" sz="1800" dirty="0"/>
              <a:t>car makes, it is recommended to decrease their average revenue per day rented to attract more customers.</a:t>
            </a:r>
            <a:endParaRPr lang="en-US" sz="1800" dirty="0">
              <a:cs typeface="Calibri"/>
            </a:endParaRPr>
          </a:p>
        </p:txBody>
      </p:sp>
      <p:pic>
        <p:nvPicPr>
          <p:cNvPr id="12" name="Picture 11">
            <a:extLst>
              <a:ext uri="{FF2B5EF4-FFF2-40B4-BE49-F238E27FC236}">
                <a16:creationId xmlns:a16="http://schemas.microsoft.com/office/drawing/2014/main" id="{C248EF0C-6B9C-4D43-9773-11662C6437AF}"/>
              </a:ext>
            </a:extLst>
          </p:cNvPr>
          <p:cNvPicPr>
            <a:picLocks noChangeAspect="1"/>
          </p:cNvPicPr>
          <p:nvPr/>
        </p:nvPicPr>
        <p:blipFill>
          <a:blip r:embed="rId2"/>
          <a:stretch>
            <a:fillRect/>
          </a:stretch>
        </p:blipFill>
        <p:spPr>
          <a:xfrm>
            <a:off x="678393" y="1345770"/>
            <a:ext cx="10823796" cy="1840044"/>
          </a:xfrm>
          <a:custGeom>
            <a:avLst/>
            <a:gdLst/>
            <a:ahLst/>
            <a:cxnLst/>
            <a:rect l="l" t="t" r="r" b="b"/>
            <a:pathLst>
              <a:path w="10823796" h="3287267">
                <a:moveTo>
                  <a:pt x="98881" y="0"/>
                </a:moveTo>
                <a:lnTo>
                  <a:pt x="10724915" y="0"/>
                </a:lnTo>
                <a:cubicBezTo>
                  <a:pt x="10779525" y="0"/>
                  <a:pt x="10823796" y="44271"/>
                  <a:pt x="10823796" y="98881"/>
                </a:cubicBezTo>
                <a:lnTo>
                  <a:pt x="10823796" y="3188386"/>
                </a:lnTo>
                <a:cubicBezTo>
                  <a:pt x="10823796" y="3242996"/>
                  <a:pt x="10779525" y="3287267"/>
                  <a:pt x="10724915" y="3287267"/>
                </a:cubicBezTo>
                <a:lnTo>
                  <a:pt x="98881" y="3287267"/>
                </a:lnTo>
                <a:cubicBezTo>
                  <a:pt x="44271" y="3287267"/>
                  <a:pt x="0" y="3242996"/>
                  <a:pt x="0" y="3188386"/>
                </a:cubicBezTo>
                <a:lnTo>
                  <a:pt x="0" y="98881"/>
                </a:lnTo>
                <a:cubicBezTo>
                  <a:pt x="0" y="44271"/>
                  <a:pt x="44271" y="0"/>
                  <a:pt x="98881" y="0"/>
                </a:cubicBezTo>
                <a:close/>
              </a:path>
            </a:pathLst>
          </a:custGeom>
        </p:spPr>
      </p:pic>
      <p:sp>
        <p:nvSpPr>
          <p:cNvPr id="19" name="Oval 18">
            <a:extLst>
              <a:ext uri="{FF2B5EF4-FFF2-40B4-BE49-F238E27FC236}">
                <a16:creationId xmlns:a16="http://schemas.microsoft.com/office/drawing/2014/main" id="{9EE371B4-A1D9-4EFE-8FE1-000495831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617" y="4218281"/>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solidFill>
                <a:schemeClr val="accent5"/>
              </a:solidFill>
              <a:effectLst/>
              <a:uLnTx/>
              <a:uFillTx/>
              <a:latin typeface="Calibri" panose="020F0502020204030204"/>
              <a:ea typeface="+mn-ea"/>
              <a:cs typeface="+mn-cs"/>
            </a:endParaRPr>
          </a:p>
        </p:txBody>
      </p:sp>
      <p:sp>
        <p:nvSpPr>
          <p:cNvPr id="21" name="Arc 20">
            <a:extLst>
              <a:ext uri="{FF2B5EF4-FFF2-40B4-BE49-F238E27FC236}">
                <a16:creationId xmlns:a16="http://schemas.microsoft.com/office/drawing/2014/main" id="{2E19C174-9C7C-461E-970B-43201990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38539" y="3295432"/>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0449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07C9FC5-0C1E-42A8-97E6-F940775A0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31308212-FAF2-4F11-B533-71CE94E94BA0}"/>
              </a:ext>
            </a:extLst>
          </p:cNvPr>
          <p:cNvSpPr txBox="1">
            <a:spLocks/>
          </p:cNvSpPr>
          <p:nvPr/>
        </p:nvSpPr>
        <p:spPr>
          <a:xfrm>
            <a:off x="1524000" y="4218281"/>
            <a:ext cx="4265007" cy="188519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800" b="1" kern="1200" dirty="0">
                <a:solidFill>
                  <a:schemeClr val="tx1"/>
                </a:solidFill>
                <a:latin typeface="+mj-lt"/>
                <a:ea typeface="+mj-ea"/>
                <a:cs typeface="+mj-cs"/>
              </a:rPr>
              <a:t>Call to Action</a:t>
            </a:r>
          </a:p>
        </p:txBody>
      </p:sp>
      <p:sp>
        <p:nvSpPr>
          <p:cNvPr id="7" name="Subtitle 2">
            <a:extLst>
              <a:ext uri="{FF2B5EF4-FFF2-40B4-BE49-F238E27FC236}">
                <a16:creationId xmlns:a16="http://schemas.microsoft.com/office/drawing/2014/main" id="{EC130833-9D95-4326-AF6F-7AB7E2529CA0}"/>
              </a:ext>
            </a:extLst>
          </p:cNvPr>
          <p:cNvSpPr>
            <a:spLocks noGrp="1"/>
          </p:cNvSpPr>
          <p:nvPr>
            <p:ph type="subTitle" idx="1"/>
          </p:nvPr>
        </p:nvSpPr>
        <p:spPr>
          <a:xfrm>
            <a:off x="6018412" y="4218281"/>
            <a:ext cx="4649588" cy="1885199"/>
          </a:xfrm>
        </p:spPr>
        <p:txBody>
          <a:bodyPr vert="horz" lIns="91440" tIns="45720" rIns="91440" bIns="45720" rtlCol="0" anchor="ctr">
            <a:normAutofit/>
          </a:bodyPr>
          <a:lstStyle/>
          <a:p>
            <a:pPr algn="l"/>
            <a:r>
              <a:rPr lang="en-US" sz="2000" kern="1200" dirty="0">
                <a:solidFill>
                  <a:schemeClr val="tx1"/>
                </a:solidFill>
                <a:latin typeface="+mn-lt"/>
                <a:ea typeface="+mn-ea"/>
                <a:cs typeface="+mn-cs"/>
              </a:rPr>
              <a:t>The image below depicts the effects on revenue and profits of adjusting both the average revenue per day rented and the rented length for both the </a:t>
            </a:r>
            <a:r>
              <a:rPr lang="en-US" sz="2000" i="1" kern="1200" dirty="0">
                <a:solidFill>
                  <a:schemeClr val="tx1"/>
                </a:solidFill>
                <a:latin typeface="+mn-lt"/>
                <a:ea typeface="+mn-ea"/>
                <a:cs typeface="+mn-cs"/>
              </a:rPr>
              <a:t>"Top rented" </a:t>
            </a:r>
            <a:r>
              <a:rPr lang="en-US" sz="2000" kern="1200" dirty="0">
                <a:solidFill>
                  <a:schemeClr val="tx1"/>
                </a:solidFill>
                <a:latin typeface="+mn-lt"/>
                <a:ea typeface="+mn-ea"/>
                <a:cs typeface="+mn-cs"/>
              </a:rPr>
              <a:t>and </a:t>
            </a:r>
            <a:r>
              <a:rPr lang="en-US" sz="2000" i="1" kern="1200" dirty="0">
                <a:solidFill>
                  <a:schemeClr val="tx1"/>
                </a:solidFill>
                <a:latin typeface="+mn-lt"/>
                <a:ea typeface="+mn-ea"/>
                <a:cs typeface="+mn-cs"/>
              </a:rPr>
              <a:t>"Bottom rented" </a:t>
            </a:r>
            <a:r>
              <a:rPr lang="en-US" sz="2000" kern="1200" dirty="0">
                <a:solidFill>
                  <a:schemeClr val="tx1"/>
                </a:solidFill>
                <a:latin typeface="+mn-lt"/>
                <a:ea typeface="+mn-ea"/>
                <a:cs typeface="+mn-cs"/>
              </a:rPr>
              <a:t>car makes.</a:t>
            </a:r>
          </a:p>
        </p:txBody>
      </p:sp>
      <p:pic>
        <p:nvPicPr>
          <p:cNvPr id="4" name="Picture 3">
            <a:extLst>
              <a:ext uri="{FF2B5EF4-FFF2-40B4-BE49-F238E27FC236}">
                <a16:creationId xmlns:a16="http://schemas.microsoft.com/office/drawing/2014/main" id="{5BEF812D-1BBF-0ECE-A419-74B818488E31}"/>
              </a:ext>
            </a:extLst>
          </p:cNvPr>
          <p:cNvPicPr>
            <a:picLocks noChangeAspect="1"/>
          </p:cNvPicPr>
          <p:nvPr/>
        </p:nvPicPr>
        <p:blipFill>
          <a:blip r:embed="rId2"/>
          <a:stretch>
            <a:fillRect/>
          </a:stretch>
        </p:blipFill>
        <p:spPr>
          <a:xfrm>
            <a:off x="678393" y="1304247"/>
            <a:ext cx="10823796" cy="1867105"/>
          </a:xfrm>
          <a:custGeom>
            <a:avLst/>
            <a:gdLst/>
            <a:ahLst/>
            <a:cxnLst/>
            <a:rect l="l" t="t" r="r" b="b"/>
            <a:pathLst>
              <a:path w="10823796" h="3287267">
                <a:moveTo>
                  <a:pt x="98881" y="0"/>
                </a:moveTo>
                <a:lnTo>
                  <a:pt x="10724915" y="0"/>
                </a:lnTo>
                <a:cubicBezTo>
                  <a:pt x="10779525" y="0"/>
                  <a:pt x="10823796" y="44271"/>
                  <a:pt x="10823796" y="98881"/>
                </a:cubicBezTo>
                <a:lnTo>
                  <a:pt x="10823796" y="3188386"/>
                </a:lnTo>
                <a:cubicBezTo>
                  <a:pt x="10823796" y="3242996"/>
                  <a:pt x="10779525" y="3287267"/>
                  <a:pt x="10724915" y="3287267"/>
                </a:cubicBezTo>
                <a:lnTo>
                  <a:pt x="98881" y="3287267"/>
                </a:lnTo>
                <a:cubicBezTo>
                  <a:pt x="44271" y="3287267"/>
                  <a:pt x="0" y="3242996"/>
                  <a:pt x="0" y="3188386"/>
                </a:cubicBezTo>
                <a:lnTo>
                  <a:pt x="0" y="98881"/>
                </a:lnTo>
                <a:cubicBezTo>
                  <a:pt x="0" y="44271"/>
                  <a:pt x="44271" y="0"/>
                  <a:pt x="98881" y="0"/>
                </a:cubicBezTo>
                <a:close/>
              </a:path>
            </a:pathLst>
          </a:custGeom>
        </p:spPr>
      </p:pic>
      <p:sp>
        <p:nvSpPr>
          <p:cNvPr id="14" name="Oval 13">
            <a:extLst>
              <a:ext uri="{FF2B5EF4-FFF2-40B4-BE49-F238E27FC236}">
                <a16:creationId xmlns:a16="http://schemas.microsoft.com/office/drawing/2014/main" id="{9EE371B4-A1D9-4EFE-8FE1-000495831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617" y="4218281"/>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solidFill>
                <a:schemeClr val="accent5"/>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id="{2E19C174-9C7C-461E-970B-4320199015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38539" y="3295432"/>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7463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B577FF9-3543-4875-815D-3D87BD8A20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874815" y="798703"/>
            <a:ext cx="5221185" cy="3072015"/>
          </a:xfrm>
        </p:spPr>
        <p:txBody>
          <a:bodyPr anchor="b">
            <a:normAutofit/>
          </a:bodyPr>
          <a:lstStyle/>
          <a:p>
            <a:r>
              <a:rPr lang="en-US" b="1" dirty="0"/>
              <a:t>Next Steps</a:t>
            </a:r>
          </a:p>
        </p:txBody>
      </p:sp>
      <p:sp>
        <p:nvSpPr>
          <p:cNvPr id="7" name="Subtitle 2">
            <a:extLst>
              <a:ext uri="{FF2B5EF4-FFF2-40B4-BE49-F238E27FC236}">
                <a16:creationId xmlns:a16="http://schemas.microsoft.com/office/drawing/2014/main" id="{EC130833-9D95-4326-AF6F-7AB7E2529CA0}"/>
              </a:ext>
            </a:extLst>
          </p:cNvPr>
          <p:cNvSpPr>
            <a:spLocks noGrp="1"/>
          </p:cNvSpPr>
          <p:nvPr>
            <p:ph type="subTitle" idx="1"/>
          </p:nvPr>
        </p:nvSpPr>
        <p:spPr>
          <a:xfrm>
            <a:off x="870148" y="3962792"/>
            <a:ext cx="5221185" cy="2102108"/>
          </a:xfrm>
        </p:spPr>
        <p:txBody>
          <a:bodyPr vert="horz" lIns="91440" tIns="45720" rIns="91440" bIns="45720" rtlCol="0" anchor="t">
            <a:normAutofit/>
          </a:bodyPr>
          <a:lstStyle/>
          <a:p>
            <a:r>
              <a:rPr lang="en-US" sz="2000" dirty="0"/>
              <a:t>Other information that company executives may find useful includes comparing profitability by car model and year, as well as by branch location. Comparing other insurance options as well. This is outside the scope of this project, although it could be considered as a future step in the analysis of profit models.</a:t>
            </a:r>
            <a:endParaRPr lang="en-US" sz="2000" dirty="0">
              <a:cs typeface="Calibri"/>
            </a:endParaRPr>
          </a:p>
        </p:txBody>
      </p:sp>
      <p:sp>
        <p:nvSpPr>
          <p:cNvPr id="16" name="Freeform: Shape 15">
            <a:extLst>
              <a:ext uri="{FF2B5EF4-FFF2-40B4-BE49-F238E27FC236}">
                <a16:creationId xmlns:a16="http://schemas.microsoft.com/office/drawing/2014/main" id="{F5569EEC-E12F-4856-B407-02B2813A4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4059"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CF860788-3A6A-45A3-B3F1-06F159665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67336"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Graphic 10" descr="Step">
            <a:extLst>
              <a:ext uri="{FF2B5EF4-FFF2-40B4-BE49-F238E27FC236}">
                <a16:creationId xmlns:a16="http://schemas.microsoft.com/office/drawing/2014/main" id="{0B112E5B-3534-D7F7-2A9C-995ED489E4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93046" y="1209578"/>
            <a:ext cx="4055897" cy="4055897"/>
          </a:xfrm>
          <a:custGeom>
            <a:avLst/>
            <a:gdLst/>
            <a:ahLst/>
            <a:cxnLst/>
            <a:rect l="l" t="t" r="r" b="b"/>
            <a:pathLst>
              <a:path w="4579832" h="5347063">
                <a:moveTo>
                  <a:pt x="106985" y="0"/>
                </a:moveTo>
                <a:lnTo>
                  <a:pt x="4472847" y="0"/>
                </a:lnTo>
                <a:cubicBezTo>
                  <a:pt x="4531933" y="0"/>
                  <a:pt x="4579832" y="47899"/>
                  <a:pt x="4579832" y="106985"/>
                </a:cubicBezTo>
                <a:lnTo>
                  <a:pt x="4579832" y="5240078"/>
                </a:lnTo>
                <a:cubicBezTo>
                  <a:pt x="4579832" y="5299164"/>
                  <a:pt x="4531933" y="5347063"/>
                  <a:pt x="4472847" y="5347063"/>
                </a:cubicBezTo>
                <a:lnTo>
                  <a:pt x="106985" y="5347063"/>
                </a:lnTo>
                <a:cubicBezTo>
                  <a:pt x="47899" y="5347063"/>
                  <a:pt x="0" y="5299164"/>
                  <a:pt x="0" y="5240078"/>
                </a:cubicBezTo>
                <a:lnTo>
                  <a:pt x="0" y="106985"/>
                </a:lnTo>
                <a:cubicBezTo>
                  <a:pt x="0" y="47899"/>
                  <a:pt x="47899" y="0"/>
                  <a:pt x="106985" y="0"/>
                </a:cubicBezTo>
                <a:close/>
              </a:path>
            </a:pathLst>
          </a:custGeom>
        </p:spPr>
      </p:pic>
      <p:sp>
        <p:nvSpPr>
          <p:cNvPr id="20" name="Freeform: Shape 19">
            <a:extLst>
              <a:ext uri="{FF2B5EF4-FFF2-40B4-BE49-F238E27FC236}">
                <a16:creationId xmlns:a16="http://schemas.microsoft.com/office/drawing/2014/main" id="{DF1E3393-B852-4883-B778-ED35251129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32259"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Shape 21">
            <a:extLst>
              <a:ext uri="{FF2B5EF4-FFF2-40B4-BE49-F238E27FC236}">
                <a16:creationId xmlns:a16="http://schemas.microsoft.com/office/drawing/2014/main" id="{39853D09-4205-4CC7-83EB-288E886AC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440"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D040B79-3E73-4A31-840D-D6B9C9FDFC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47511"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Freeform: Shape 25">
            <a:extLst>
              <a:ext uri="{FF2B5EF4-FFF2-40B4-BE49-F238E27FC236}">
                <a16:creationId xmlns:a16="http://schemas.microsoft.com/office/drawing/2014/main" id="{156C6AE5-3F8B-42AC-9EA4-1B686A11E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3820" y="5835650"/>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517425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EC130833-9D95-4326-AF6F-7AB7E2529CA0}"/>
              </a:ext>
            </a:extLst>
          </p:cNvPr>
          <p:cNvSpPr>
            <a:spLocks noGrp="1"/>
          </p:cNvSpPr>
          <p:nvPr>
            <p:ph type="subTitle" idx="1"/>
          </p:nvPr>
        </p:nvSpPr>
        <p:spPr>
          <a:xfrm>
            <a:off x="7400924" y="4619624"/>
            <a:ext cx="3946779" cy="1038225"/>
          </a:xfrm>
        </p:spPr>
        <p:txBody>
          <a:bodyPr>
            <a:normAutofit/>
          </a:bodyPr>
          <a:lstStyle/>
          <a:p>
            <a:pPr algn="r"/>
            <a:r>
              <a:rPr lang="en-US" b="1"/>
              <a:t>Thank you!</a:t>
            </a:r>
          </a:p>
        </p:txBody>
      </p:sp>
      <p:sp>
        <p:nvSpPr>
          <p:cNvPr id="14" name="Rectangle 13">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7517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686834" y="1153572"/>
            <a:ext cx="3200400" cy="4461163"/>
          </a:xfrm>
        </p:spPr>
        <p:txBody>
          <a:bodyPr vert="horz" lIns="91440" tIns="45720" rIns="91440" bIns="45720" rtlCol="0" anchor="ctr">
            <a:normAutofit/>
          </a:bodyPr>
          <a:lstStyle/>
          <a:p>
            <a:pPr algn="l"/>
            <a:r>
              <a:rPr lang="en-US" sz="4400" b="1" kern="1200">
                <a:solidFill>
                  <a:srgbClr val="FFFFFF"/>
                </a:solidFill>
                <a:latin typeface="+mj-lt"/>
                <a:ea typeface="+mj-ea"/>
                <a:cs typeface="+mj-cs"/>
              </a:rPr>
              <a:t>Background</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4447308" y="591344"/>
            <a:ext cx="6906491" cy="5585619"/>
          </a:xfrm>
        </p:spPr>
        <p:txBody>
          <a:bodyPr vert="horz" lIns="91440" tIns="45720" rIns="91440" bIns="45720" rtlCol="0" anchor="ctr">
            <a:normAutofit/>
          </a:bodyPr>
          <a:lstStyle/>
          <a:p>
            <a:pPr indent="-228600" algn="l">
              <a:buFont typeface="Arial" panose="020B0604020202020204" pitchFamily="34" charset="0"/>
              <a:buChar char="•"/>
            </a:pPr>
            <a:r>
              <a:rPr lang="en-US" dirty="0"/>
              <a:t>Lariat Rental Company has contracted a data analyst to analyze the rental fleet data of Lariat Rental Company and provide insights and recommendations to support better business decisions.</a:t>
            </a:r>
          </a:p>
          <a:p>
            <a:pPr indent="-228600" algn="l">
              <a:buFont typeface="Arial" panose="020B0604020202020204" pitchFamily="34" charset="0"/>
              <a:buChar char="•"/>
            </a:pPr>
            <a:r>
              <a:rPr lang="en-US" dirty="0"/>
              <a:t>The company owns 50 rental locations across the US.</a:t>
            </a:r>
            <a:endParaRPr lang="en-US" b="1" dirty="0">
              <a:highlight>
                <a:srgbClr val="FFFF00"/>
              </a:highlight>
            </a:endParaRPr>
          </a:p>
        </p:txBody>
      </p:sp>
    </p:spTree>
    <p:extLst>
      <p:ext uri="{BB962C8B-B14F-4D97-AF65-F5344CB8AC3E}">
        <p14:creationId xmlns:p14="http://schemas.microsoft.com/office/powerpoint/2010/main" val="4206449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686834" y="1153572"/>
            <a:ext cx="3200400" cy="4461163"/>
          </a:xfrm>
        </p:spPr>
        <p:txBody>
          <a:bodyPr vert="horz" lIns="91440" tIns="45720" rIns="91440" bIns="45720" rtlCol="0" anchor="ctr">
            <a:normAutofit/>
          </a:bodyPr>
          <a:lstStyle/>
          <a:p>
            <a:pPr algn="l"/>
            <a:r>
              <a:rPr lang="en-US" sz="4400" b="1" kern="1200">
                <a:solidFill>
                  <a:srgbClr val="FFFFFF"/>
                </a:solidFill>
                <a:latin typeface="+mj-lt"/>
                <a:ea typeface="+mj-ea"/>
                <a:cs typeface="+mj-cs"/>
              </a:rPr>
              <a:t>Background</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4447308" y="591344"/>
            <a:ext cx="6906491" cy="5585619"/>
          </a:xfrm>
        </p:spPr>
        <p:txBody>
          <a:bodyPr vert="horz" lIns="91440" tIns="45720" rIns="91440" bIns="45720" rtlCol="0" anchor="ctr">
            <a:normAutofit/>
          </a:bodyPr>
          <a:lstStyle/>
          <a:p>
            <a:pPr algn="l"/>
            <a:r>
              <a:rPr lang="en-US" sz="2400" dirty="0"/>
              <a:t>The company offers a range of popular models from various manufacturers. These include models from companies such as Ford, Toyota, Honda, Chevrolet, Nissan, BMW, and many others. The availability of specific car models can vary by location and demand, as can be seen in the dataset.</a:t>
            </a:r>
            <a:endParaRPr lang="en-US" sz="2400" dirty="0">
              <a:cs typeface="Calibri" panose="020F0502020204030204"/>
            </a:endParaRPr>
          </a:p>
        </p:txBody>
      </p:sp>
    </p:spTree>
    <p:extLst>
      <p:ext uri="{BB962C8B-B14F-4D97-AF65-F5344CB8AC3E}">
        <p14:creationId xmlns:p14="http://schemas.microsoft.com/office/powerpoint/2010/main" val="2015455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7">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83447"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1155558" y="637762"/>
            <a:ext cx="4284397" cy="5576770"/>
          </a:xfrm>
        </p:spPr>
        <p:txBody>
          <a:bodyPr anchor="ctr">
            <a:normAutofit/>
          </a:bodyPr>
          <a:lstStyle/>
          <a:p>
            <a:pPr algn="l"/>
            <a:r>
              <a:rPr lang="en-US" sz="6600" b="1" dirty="0">
                <a:solidFill>
                  <a:schemeClr val="bg1"/>
                </a:solidFill>
              </a:rPr>
              <a:t>Goals</a:t>
            </a:r>
          </a:p>
        </p:txBody>
      </p:sp>
      <p:sp>
        <p:nvSpPr>
          <p:cNvPr id="27" name="Rectangle 9">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6664182" y="637762"/>
            <a:ext cx="4959625" cy="5860946"/>
          </a:xfrm>
        </p:spPr>
        <p:txBody>
          <a:bodyPr vert="horz" lIns="91440" tIns="45720" rIns="91440" bIns="45720" rtlCol="0" anchor="ctr">
            <a:normAutofit/>
          </a:bodyPr>
          <a:lstStyle/>
          <a:p>
            <a:pPr algn="l"/>
            <a:r>
              <a:rPr lang="en-US" sz="2800" dirty="0"/>
              <a:t>The goal of the project is to analyze the rental fleet data of Lariat Rental Company in order to minimize costs and maximize revenue. By exploring the provided dataset and identifying key factors that impact expenses and profitability, the project aims to uncover insights and provide recommendations that will enable Lariat Rental Company to make better business decisions.</a:t>
            </a:r>
          </a:p>
        </p:txBody>
      </p:sp>
    </p:spTree>
    <p:extLst>
      <p:ext uri="{BB962C8B-B14F-4D97-AF65-F5344CB8AC3E}">
        <p14:creationId xmlns:p14="http://schemas.microsoft.com/office/powerpoint/2010/main" val="1762285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686834" y="1153572"/>
            <a:ext cx="3200400" cy="4461163"/>
          </a:xfrm>
        </p:spPr>
        <p:txBody>
          <a:bodyPr vert="horz" lIns="91440" tIns="45720" rIns="91440" bIns="45720" rtlCol="0" anchor="ctr">
            <a:normAutofit/>
          </a:bodyPr>
          <a:lstStyle/>
          <a:p>
            <a:pPr algn="l"/>
            <a:r>
              <a:rPr lang="en-US" sz="4400" b="1" kern="1200">
                <a:solidFill>
                  <a:srgbClr val="FFFFFF"/>
                </a:solidFill>
                <a:latin typeface="+mj-lt"/>
                <a:ea typeface="+mj-ea"/>
                <a:cs typeface="+mj-cs"/>
              </a:rPr>
              <a:t>The Data</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4447308" y="591344"/>
            <a:ext cx="6906491" cy="5585619"/>
          </a:xfrm>
        </p:spPr>
        <p:txBody>
          <a:bodyPr vert="horz" lIns="91440" tIns="45720" rIns="91440" bIns="45720" rtlCol="0" anchor="ctr">
            <a:normAutofit lnSpcReduction="10000"/>
          </a:bodyPr>
          <a:lstStyle/>
          <a:p>
            <a:pPr algn="l"/>
            <a:r>
              <a:rPr lang="en-US" dirty="0"/>
              <a:t>Lariat Rental Company has provided the following dataset that highlights its operations. The dataset includes four data files:</a:t>
            </a:r>
          </a:p>
          <a:p>
            <a:pPr indent="-228600" algn="l">
              <a:buFont typeface="Arial" panose="020B0604020202020204" pitchFamily="34" charset="0"/>
              <a:buChar char="•"/>
            </a:pPr>
            <a:r>
              <a:rPr lang="en-US" i="1" dirty="0" err="1"/>
              <a:t>Car_id_mapping</a:t>
            </a:r>
            <a:r>
              <a:rPr lang="en-US" dirty="0"/>
              <a:t>: This file contains entries for individual vehicles in the Lariat fleet. This worksheet tells you the make, model, and model year of each vehicle. </a:t>
            </a:r>
          </a:p>
          <a:p>
            <a:pPr indent="-228600" algn="l">
              <a:buFont typeface="Arial" panose="020B0604020202020204" pitchFamily="34" charset="0"/>
              <a:buChar char="•"/>
            </a:pPr>
            <a:r>
              <a:rPr lang="en-US" i="1" dirty="0" err="1"/>
              <a:t>Car_costs</a:t>
            </a:r>
            <a:r>
              <a:rPr lang="en-US" dirty="0"/>
              <a:t>: This file contains data about the costs associated with each car in the fleet. </a:t>
            </a:r>
          </a:p>
          <a:p>
            <a:pPr indent="-228600" algn="l">
              <a:buFont typeface="Arial" panose="020B0604020202020204" pitchFamily="34" charset="0"/>
              <a:buChar char="•"/>
            </a:pPr>
            <a:r>
              <a:rPr lang="en-US" i="1" dirty="0" err="1"/>
              <a:t>Car_revenue</a:t>
            </a:r>
            <a:r>
              <a:rPr lang="en-US" dirty="0"/>
              <a:t>: This file contains data about individual rental transactions. Each transaction also includes data relating to the total revenue generated by the transaction. You'll also see other details about the renter and the branch location. </a:t>
            </a:r>
          </a:p>
          <a:p>
            <a:pPr indent="-228600" algn="l">
              <a:buFont typeface="Arial" panose="020B0604020202020204" pitchFamily="34" charset="0"/>
              <a:buChar char="•"/>
            </a:pPr>
            <a:r>
              <a:rPr lang="en-US" i="1" dirty="0" err="1"/>
              <a:t>Branch_location</a:t>
            </a:r>
            <a:r>
              <a:rPr lang="en-US" dirty="0"/>
              <a:t>: This file contains information about each branch of Lariat. </a:t>
            </a:r>
          </a:p>
        </p:txBody>
      </p:sp>
    </p:spTree>
    <p:extLst>
      <p:ext uri="{BB962C8B-B14F-4D97-AF65-F5344CB8AC3E}">
        <p14:creationId xmlns:p14="http://schemas.microsoft.com/office/powerpoint/2010/main" val="3488423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686834" y="1153572"/>
            <a:ext cx="3200400" cy="4461163"/>
          </a:xfrm>
        </p:spPr>
        <p:txBody>
          <a:bodyPr vert="horz" lIns="91440" tIns="45720" rIns="91440" bIns="45720" rtlCol="0" anchor="ctr">
            <a:normAutofit/>
          </a:bodyPr>
          <a:lstStyle/>
          <a:p>
            <a:pPr algn="l"/>
            <a:r>
              <a:rPr lang="en-US" sz="4400" b="1" kern="1200" dirty="0">
                <a:solidFill>
                  <a:srgbClr val="FFFFFF"/>
                </a:solidFill>
                <a:latin typeface="+mj-lt"/>
                <a:ea typeface="+mj-ea"/>
                <a:cs typeface="+mj-cs"/>
              </a:rPr>
              <a:t>The Process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4447308" y="591344"/>
            <a:ext cx="6906491" cy="5585619"/>
          </a:xfrm>
        </p:spPr>
        <p:txBody>
          <a:bodyPr vert="horz" lIns="91440" tIns="45720" rIns="91440" bIns="45720" rtlCol="0" anchor="ctr">
            <a:normAutofit/>
          </a:bodyPr>
          <a:lstStyle/>
          <a:p>
            <a:pPr indent="-228600" algn="l">
              <a:buFont typeface="Arial" panose="020B0604020202020204" pitchFamily="34" charset="0"/>
              <a:buChar char="•"/>
            </a:pPr>
            <a:r>
              <a:rPr lang="en-US" dirty="0"/>
              <a:t>The provided dataset was imported into Excel and organized into a structured table by combining the different files. Then ensured that the data is clean, consistent, and ready for analysis.</a:t>
            </a:r>
          </a:p>
          <a:p>
            <a:pPr indent="-228600" algn="l">
              <a:buFont typeface="Arial" panose="020B0604020202020204" pitchFamily="34" charset="0"/>
              <a:buChar char="•"/>
            </a:pPr>
            <a:r>
              <a:rPr lang="en-US" dirty="0"/>
              <a:t>Pivot tables were used to aggregate and summarize the data in a useful way. This will help identify patterns and trends in costs and revenue based on different parameters.</a:t>
            </a:r>
          </a:p>
          <a:p>
            <a:pPr indent="-228600" algn="l">
              <a:buFont typeface="Arial" panose="020B0604020202020204" pitchFamily="34" charset="0"/>
              <a:buChar char="•"/>
            </a:pPr>
            <a:r>
              <a:rPr lang="en-US" dirty="0"/>
              <a:t>Scenario analysis and visualization will be applied to the rental fleet data of Lariat Rental Company to understand the potential impact of different scenarios on costs and revenue. </a:t>
            </a:r>
          </a:p>
        </p:txBody>
      </p:sp>
    </p:spTree>
    <p:extLst>
      <p:ext uri="{BB962C8B-B14F-4D97-AF65-F5344CB8AC3E}">
        <p14:creationId xmlns:p14="http://schemas.microsoft.com/office/powerpoint/2010/main" val="2362760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F778EC6E-B783-44A8-9FF7-FEF1EE6DC0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830098" y="-1"/>
            <a:ext cx="7361901" cy="6857999"/>
          </a:xfrm>
          <a:custGeom>
            <a:avLst/>
            <a:gdLst>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90715 w 8733721"/>
              <a:gd name="connsiteY22" fmla="*/ 1742490 h 6857999"/>
              <a:gd name="connsiteX23" fmla="*/ 8415178 w 8733721"/>
              <a:gd name="connsiteY23" fmla="*/ 1818229 h 6857999"/>
              <a:gd name="connsiteX24" fmla="*/ 8409273 w 8733721"/>
              <a:gd name="connsiteY24" fmla="*/ 1862723 h 6857999"/>
              <a:gd name="connsiteX25" fmla="*/ 8414840 w 8733721"/>
              <a:gd name="connsiteY25" fmla="*/ 1917476 h 6857999"/>
              <a:gd name="connsiteX26" fmla="*/ 8410734 w 8733721"/>
              <a:gd name="connsiteY26" fmla="*/ 1972204 h 6857999"/>
              <a:gd name="connsiteX27" fmla="*/ 8416466 w 8733721"/>
              <a:gd name="connsiteY27" fmla="*/ 2054291 h 6857999"/>
              <a:gd name="connsiteX28" fmla="*/ 8409837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90715 w 8733721"/>
              <a:gd name="connsiteY22" fmla="*/ 1742490 h 6857999"/>
              <a:gd name="connsiteX23" fmla="*/ 8385393 w 8733721"/>
              <a:gd name="connsiteY23" fmla="*/ 1812272 h 6857999"/>
              <a:gd name="connsiteX24" fmla="*/ 8409273 w 8733721"/>
              <a:gd name="connsiteY24" fmla="*/ 1862723 h 6857999"/>
              <a:gd name="connsiteX25" fmla="*/ 8414840 w 8733721"/>
              <a:gd name="connsiteY25" fmla="*/ 1917476 h 6857999"/>
              <a:gd name="connsiteX26" fmla="*/ 8410734 w 8733721"/>
              <a:gd name="connsiteY26" fmla="*/ 1972204 h 6857999"/>
              <a:gd name="connsiteX27" fmla="*/ 8416466 w 8733721"/>
              <a:gd name="connsiteY27" fmla="*/ 2054291 h 6857999"/>
              <a:gd name="connsiteX28" fmla="*/ 8409837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409273 w 8733721"/>
              <a:gd name="connsiteY24" fmla="*/ 1862723 h 6857999"/>
              <a:gd name="connsiteX25" fmla="*/ 8414840 w 8733721"/>
              <a:gd name="connsiteY25" fmla="*/ 1917476 h 6857999"/>
              <a:gd name="connsiteX26" fmla="*/ 8410734 w 8733721"/>
              <a:gd name="connsiteY26" fmla="*/ 1972204 h 6857999"/>
              <a:gd name="connsiteX27" fmla="*/ 8416466 w 8733721"/>
              <a:gd name="connsiteY27" fmla="*/ 2054291 h 6857999"/>
              <a:gd name="connsiteX28" fmla="*/ 8409837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409273 w 8733721"/>
              <a:gd name="connsiteY24" fmla="*/ 1862723 h 6857999"/>
              <a:gd name="connsiteX25" fmla="*/ 8414840 w 8733721"/>
              <a:gd name="connsiteY25" fmla="*/ 1917476 h 6857999"/>
              <a:gd name="connsiteX26" fmla="*/ 8410734 w 8733721"/>
              <a:gd name="connsiteY26" fmla="*/ 1972204 h 6857999"/>
              <a:gd name="connsiteX27" fmla="*/ 8386681 w 8733721"/>
              <a:gd name="connsiteY27" fmla="*/ 2066205 h 6857999"/>
              <a:gd name="connsiteX28" fmla="*/ 8409837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409273 w 8733721"/>
              <a:gd name="connsiteY24" fmla="*/ 1862723 h 6857999"/>
              <a:gd name="connsiteX25" fmla="*/ 8414840 w 8733721"/>
              <a:gd name="connsiteY25" fmla="*/ 1917476 h 6857999"/>
              <a:gd name="connsiteX26" fmla="*/ 8410734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409273 w 8733721"/>
              <a:gd name="connsiteY24" fmla="*/ 1862723 h 6857999"/>
              <a:gd name="connsiteX25" fmla="*/ 8414840 w 8733721"/>
              <a:gd name="connsiteY25" fmla="*/ 1917476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409273 w 8733721"/>
              <a:gd name="connsiteY24" fmla="*/ 1862723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85393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72418 w 8733721"/>
              <a:gd name="connsiteY21" fmla="*/ 1638391 h 6857999"/>
              <a:gd name="connsiteX22" fmla="*/ 8360930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24762 w 8733721"/>
              <a:gd name="connsiteY21" fmla="*/ 1632434 h 6857999"/>
              <a:gd name="connsiteX22" fmla="*/ 8360930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24762 w 8733721"/>
              <a:gd name="connsiteY21" fmla="*/ 1632434 h 6857999"/>
              <a:gd name="connsiteX22" fmla="*/ 8319231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57071 w 8733721"/>
              <a:gd name="connsiteY46" fmla="*/ 3977138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24762 w 8733721"/>
              <a:gd name="connsiteY21" fmla="*/ 1632434 h 6857999"/>
              <a:gd name="connsiteX22" fmla="*/ 8319231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09415 w 8733721"/>
              <a:gd name="connsiteY46" fmla="*/ 4060536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45454 w 8733721"/>
              <a:gd name="connsiteY51" fmla="*/ 4667756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24762 w 8733721"/>
              <a:gd name="connsiteY21" fmla="*/ 1632434 h 6857999"/>
              <a:gd name="connsiteX22" fmla="*/ 8319231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09415 w 8733721"/>
              <a:gd name="connsiteY46" fmla="*/ 4060536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75156 w 8733721"/>
              <a:gd name="connsiteY50" fmla="*/ 4574052 h 6857999"/>
              <a:gd name="connsiteX51" fmla="*/ 8127583 w 8733721"/>
              <a:gd name="connsiteY51" fmla="*/ 4649885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733721 w 8733721"/>
              <a:gd name="connsiteY4" fmla="*/ 2 h 6857999"/>
              <a:gd name="connsiteX5" fmla="*/ 8236175 w 8733721"/>
              <a:gd name="connsiteY5" fmla="*/ 2 h 6857999"/>
              <a:gd name="connsiteX6" fmla="*/ 8231178 w 8733721"/>
              <a:gd name="connsiteY6" fmla="*/ 14562 h 6857999"/>
              <a:gd name="connsiteX7" fmla="*/ 8234773 w 8733721"/>
              <a:gd name="connsiteY7" fmla="*/ 59077 h 6857999"/>
              <a:gd name="connsiteX8" fmla="*/ 8227623 w 8733721"/>
              <a:gd name="connsiteY8" fmla="*/ 107668 h 6857999"/>
              <a:gd name="connsiteX9" fmla="*/ 8246150 w 8733721"/>
              <a:gd name="connsiteY9" fmla="*/ 246136 h 6857999"/>
              <a:gd name="connsiteX10" fmla="*/ 8224308 w 8733721"/>
              <a:gd name="connsiteY10" fmla="*/ 372908 h 6857999"/>
              <a:gd name="connsiteX11" fmla="*/ 8221687 w 8733721"/>
              <a:gd name="connsiteY11" fmla="*/ 450607 h 6857999"/>
              <a:gd name="connsiteX12" fmla="*/ 8232987 w 8733721"/>
              <a:gd name="connsiteY12" fmla="*/ 812800 h 6857999"/>
              <a:gd name="connsiteX13" fmla="*/ 8241364 w 8733721"/>
              <a:gd name="connsiteY13" fmla="*/ 912727 h 6857999"/>
              <a:gd name="connsiteX14" fmla="*/ 8240165 w 8733721"/>
              <a:gd name="connsiteY14" fmla="*/ 989950 h 6857999"/>
              <a:gd name="connsiteX15" fmla="*/ 8243561 w 8733721"/>
              <a:gd name="connsiteY15" fmla="*/ 1141745 h 6857999"/>
              <a:gd name="connsiteX16" fmla="*/ 8256144 w 8733721"/>
              <a:gd name="connsiteY16" fmla="*/ 1265454 h 6857999"/>
              <a:gd name="connsiteX17" fmla="*/ 8281494 w 8733721"/>
              <a:gd name="connsiteY17" fmla="*/ 1385480 h 6857999"/>
              <a:gd name="connsiteX18" fmla="*/ 8297877 w 8733721"/>
              <a:gd name="connsiteY18" fmla="*/ 1458060 h 6857999"/>
              <a:gd name="connsiteX19" fmla="*/ 8315502 w 8733721"/>
              <a:gd name="connsiteY19" fmla="*/ 1513175 h 6857999"/>
              <a:gd name="connsiteX20" fmla="*/ 8342335 w 8733721"/>
              <a:gd name="connsiteY20" fmla="*/ 1570809 h 6857999"/>
              <a:gd name="connsiteX21" fmla="*/ 8324762 w 8733721"/>
              <a:gd name="connsiteY21" fmla="*/ 1632434 h 6857999"/>
              <a:gd name="connsiteX22" fmla="*/ 8319231 w 8733721"/>
              <a:gd name="connsiteY22" fmla="*/ 1742490 h 6857999"/>
              <a:gd name="connsiteX23" fmla="*/ 8343694 w 8733721"/>
              <a:gd name="connsiteY23" fmla="*/ 1812272 h 6857999"/>
              <a:gd name="connsiteX24" fmla="*/ 8379488 w 8733721"/>
              <a:gd name="connsiteY24" fmla="*/ 1856766 h 6857999"/>
              <a:gd name="connsiteX25" fmla="*/ 8385055 w 8733721"/>
              <a:gd name="connsiteY25" fmla="*/ 1923433 h 6857999"/>
              <a:gd name="connsiteX26" fmla="*/ 8386906 w 8733721"/>
              <a:gd name="connsiteY26" fmla="*/ 1972204 h 6857999"/>
              <a:gd name="connsiteX27" fmla="*/ 8386681 w 8733721"/>
              <a:gd name="connsiteY27" fmla="*/ 2066205 h 6857999"/>
              <a:gd name="connsiteX28" fmla="*/ 8380052 w 8733721"/>
              <a:gd name="connsiteY28" fmla="*/ 2227417 h 6857999"/>
              <a:gd name="connsiteX29" fmla="*/ 8374483 w 8733721"/>
              <a:gd name="connsiteY29" fmla="*/ 2510933 h 6857999"/>
              <a:gd name="connsiteX30" fmla="*/ 8375191 w 8733721"/>
              <a:gd name="connsiteY30" fmla="*/ 2741866 h 6857999"/>
              <a:gd name="connsiteX31" fmla="*/ 8384389 w 8733721"/>
              <a:gd name="connsiteY31" fmla="*/ 2864935 h 6857999"/>
              <a:gd name="connsiteX32" fmla="*/ 8391822 w 8733721"/>
              <a:gd name="connsiteY32" fmla="*/ 2950807 h 6857999"/>
              <a:gd name="connsiteX33" fmla="*/ 8378111 w 8733721"/>
              <a:gd name="connsiteY33" fmla="*/ 2978246 h 6857999"/>
              <a:gd name="connsiteX34" fmla="*/ 8375025 w 8733721"/>
              <a:gd name="connsiteY34" fmla="*/ 2995916 h 6857999"/>
              <a:gd name="connsiteX35" fmla="*/ 8366764 w 8733721"/>
              <a:gd name="connsiteY35" fmla="*/ 2998648 h 6857999"/>
              <a:gd name="connsiteX36" fmla="*/ 8356827 w 8733721"/>
              <a:gd name="connsiteY36" fmla="*/ 3023630 h 6857999"/>
              <a:gd name="connsiteX37" fmla="*/ 8348883 w 8733721"/>
              <a:gd name="connsiteY37" fmla="*/ 3096975 h 6857999"/>
              <a:gd name="connsiteX38" fmla="*/ 8331320 w 8733721"/>
              <a:gd name="connsiteY38" fmla="*/ 3216657 h 6857999"/>
              <a:gd name="connsiteX39" fmla="*/ 8334250 w 8733721"/>
              <a:gd name="connsiteY39" fmla="*/ 3310980 h 6857999"/>
              <a:gd name="connsiteX40" fmla="*/ 8323018 w 8733721"/>
              <a:gd name="connsiteY40" fmla="*/ 3344725 h 6857999"/>
              <a:gd name="connsiteX41" fmla="*/ 8312317 w 8733721"/>
              <a:gd name="connsiteY41" fmla="*/ 3393250 h 6857999"/>
              <a:gd name="connsiteX42" fmla="*/ 8299110 w 8733721"/>
              <a:gd name="connsiteY42" fmla="*/ 3514536 h 6857999"/>
              <a:gd name="connsiteX43" fmla="*/ 8279421 w 8733721"/>
              <a:gd name="connsiteY43" fmla="*/ 3686149 h 6857999"/>
              <a:gd name="connsiteX44" fmla="*/ 8273021 w 8733721"/>
              <a:gd name="connsiteY44" fmla="*/ 3692208 h 6857999"/>
              <a:gd name="connsiteX45" fmla="*/ 8260968 w 8733721"/>
              <a:gd name="connsiteY45" fmla="*/ 3776022 h 6857999"/>
              <a:gd name="connsiteX46" fmla="*/ 8209415 w 8733721"/>
              <a:gd name="connsiteY46" fmla="*/ 4060536 h 6857999"/>
              <a:gd name="connsiteX47" fmla="*/ 8203359 w 8733721"/>
              <a:gd name="connsiteY47" fmla="*/ 4222149 h 6857999"/>
              <a:gd name="connsiteX48" fmla="*/ 8197502 w 8733721"/>
              <a:gd name="connsiteY48" fmla="*/ 4364683 h 6857999"/>
              <a:gd name="connsiteX49" fmla="*/ 8189960 w 8733721"/>
              <a:gd name="connsiteY49" fmla="*/ 4462471 h 6857999"/>
              <a:gd name="connsiteX50" fmla="*/ 8157285 w 8733721"/>
              <a:gd name="connsiteY50" fmla="*/ 4526395 h 6857999"/>
              <a:gd name="connsiteX51" fmla="*/ 8127583 w 8733721"/>
              <a:gd name="connsiteY51" fmla="*/ 4649885 h 6857999"/>
              <a:gd name="connsiteX52" fmla="*/ 8086875 w 8733721"/>
              <a:gd name="connsiteY52" fmla="*/ 4799019 h 6857999"/>
              <a:gd name="connsiteX53" fmla="*/ 8071779 w 8733721"/>
              <a:gd name="connsiteY53" fmla="*/ 4849614 h 6857999"/>
              <a:gd name="connsiteX54" fmla="*/ 8046521 w 8733721"/>
              <a:gd name="connsiteY54" fmla="*/ 4919971 h 6857999"/>
              <a:gd name="connsiteX55" fmla="*/ 7999171 w 8733721"/>
              <a:gd name="connsiteY55" fmla="*/ 5010766 h 6857999"/>
              <a:gd name="connsiteX56" fmla="*/ 7974494 w 8733721"/>
              <a:gd name="connsiteY56" fmla="*/ 5088190 h 6857999"/>
              <a:gd name="connsiteX57" fmla="*/ 7960017 w 8733721"/>
              <a:gd name="connsiteY57" fmla="*/ 5143922 h 6857999"/>
              <a:gd name="connsiteX58" fmla="*/ 7940570 w 8733721"/>
              <a:gd name="connsiteY58" fmla="*/ 5284346 h 6857999"/>
              <a:gd name="connsiteX59" fmla="*/ 7923844 w 8733721"/>
              <a:gd name="connsiteY59" fmla="*/ 5390948 h 6857999"/>
              <a:gd name="connsiteX60" fmla="*/ 7905061 w 8733721"/>
              <a:gd name="connsiteY60" fmla="*/ 5470854 h 6857999"/>
              <a:gd name="connsiteX61" fmla="*/ 7900574 w 8733721"/>
              <a:gd name="connsiteY61" fmla="*/ 5529643 h 6857999"/>
              <a:gd name="connsiteX62" fmla="*/ 7889879 w 8733721"/>
              <a:gd name="connsiteY62" fmla="*/ 5597292 h 6857999"/>
              <a:gd name="connsiteX63" fmla="*/ 7881533 w 8733721"/>
              <a:gd name="connsiteY63" fmla="*/ 5608899 h 6857999"/>
              <a:gd name="connsiteX64" fmla="*/ 7866845 w 8733721"/>
              <a:gd name="connsiteY64" fmla="*/ 5684911 h 6857999"/>
              <a:gd name="connsiteX65" fmla="*/ 7866707 w 8733721"/>
              <a:gd name="connsiteY65" fmla="*/ 5755776 h 6857999"/>
              <a:gd name="connsiteX66" fmla="*/ 7858630 w 8733721"/>
              <a:gd name="connsiteY66" fmla="*/ 5889599 h 6857999"/>
              <a:gd name="connsiteX67" fmla="*/ 7862852 w 8733721"/>
              <a:gd name="connsiteY67" fmla="*/ 5989744 h 6857999"/>
              <a:gd name="connsiteX68" fmla="*/ 7834617 w 8733721"/>
              <a:gd name="connsiteY68" fmla="*/ 6084926 h 6857999"/>
              <a:gd name="connsiteX69" fmla="*/ 7830440 w 8733721"/>
              <a:gd name="connsiteY69" fmla="*/ 6346549 h 6857999"/>
              <a:gd name="connsiteX70" fmla="*/ 7828988 w 8733721"/>
              <a:gd name="connsiteY70" fmla="*/ 6527527 h 6857999"/>
              <a:gd name="connsiteX71" fmla="*/ 7833220 w 8733721"/>
              <a:gd name="connsiteY71" fmla="*/ 6627129 h 6857999"/>
              <a:gd name="connsiteX72" fmla="*/ 7833451 w 8733721"/>
              <a:gd name="connsiteY72" fmla="*/ 6694819 h 6857999"/>
              <a:gd name="connsiteX73" fmla="*/ 7859394 w 8733721"/>
              <a:gd name="connsiteY73" fmla="*/ 6765445 h 6857999"/>
              <a:gd name="connsiteX74" fmla="*/ 7866873 w 8733721"/>
              <a:gd name="connsiteY74" fmla="*/ 6844697 h 6857999"/>
              <a:gd name="connsiteX75" fmla="*/ 7868076 w 8733721"/>
              <a:gd name="connsiteY75" fmla="*/ 6857999 h 6857999"/>
              <a:gd name="connsiteX76" fmla="*/ 2920621 w 8733721"/>
              <a:gd name="connsiteY76" fmla="*/ 6857999 h 6857999"/>
              <a:gd name="connsiteX77" fmla="*/ 961321 w 8733721"/>
              <a:gd name="connsiteY77" fmla="*/ 6857999 h 6857999"/>
              <a:gd name="connsiteX78" fmla="*/ 0 w 8733721"/>
              <a:gd name="connsiteY78" fmla="*/ 6857999 h 6857999"/>
              <a:gd name="connsiteX79" fmla="*/ 0 w 8733721"/>
              <a:gd name="connsiteY79" fmla="*/ 0 h 6857999"/>
              <a:gd name="connsiteX0" fmla="*/ 0 w 8733721"/>
              <a:gd name="connsiteY0" fmla="*/ 0 h 6857999"/>
              <a:gd name="connsiteX1" fmla="*/ 961321 w 8733721"/>
              <a:gd name="connsiteY1" fmla="*/ 0 h 6857999"/>
              <a:gd name="connsiteX2" fmla="*/ 2920621 w 8733721"/>
              <a:gd name="connsiteY2" fmla="*/ 0 h 6857999"/>
              <a:gd name="connsiteX3" fmla="*/ 8733721 w 8733721"/>
              <a:gd name="connsiteY3" fmla="*/ 0 h 6857999"/>
              <a:gd name="connsiteX4" fmla="*/ 8236175 w 8733721"/>
              <a:gd name="connsiteY4" fmla="*/ 2 h 6857999"/>
              <a:gd name="connsiteX5" fmla="*/ 8231178 w 8733721"/>
              <a:gd name="connsiteY5" fmla="*/ 14562 h 6857999"/>
              <a:gd name="connsiteX6" fmla="*/ 8234773 w 8733721"/>
              <a:gd name="connsiteY6" fmla="*/ 59077 h 6857999"/>
              <a:gd name="connsiteX7" fmla="*/ 8227623 w 8733721"/>
              <a:gd name="connsiteY7" fmla="*/ 107668 h 6857999"/>
              <a:gd name="connsiteX8" fmla="*/ 8246150 w 8733721"/>
              <a:gd name="connsiteY8" fmla="*/ 246136 h 6857999"/>
              <a:gd name="connsiteX9" fmla="*/ 8224308 w 8733721"/>
              <a:gd name="connsiteY9" fmla="*/ 372908 h 6857999"/>
              <a:gd name="connsiteX10" fmla="*/ 8221687 w 8733721"/>
              <a:gd name="connsiteY10" fmla="*/ 450607 h 6857999"/>
              <a:gd name="connsiteX11" fmla="*/ 8232987 w 8733721"/>
              <a:gd name="connsiteY11" fmla="*/ 812800 h 6857999"/>
              <a:gd name="connsiteX12" fmla="*/ 8241364 w 8733721"/>
              <a:gd name="connsiteY12" fmla="*/ 912727 h 6857999"/>
              <a:gd name="connsiteX13" fmla="*/ 8240165 w 8733721"/>
              <a:gd name="connsiteY13" fmla="*/ 989950 h 6857999"/>
              <a:gd name="connsiteX14" fmla="*/ 8243561 w 8733721"/>
              <a:gd name="connsiteY14" fmla="*/ 1141745 h 6857999"/>
              <a:gd name="connsiteX15" fmla="*/ 8256144 w 8733721"/>
              <a:gd name="connsiteY15" fmla="*/ 1265454 h 6857999"/>
              <a:gd name="connsiteX16" fmla="*/ 8281494 w 8733721"/>
              <a:gd name="connsiteY16" fmla="*/ 1385480 h 6857999"/>
              <a:gd name="connsiteX17" fmla="*/ 8297877 w 8733721"/>
              <a:gd name="connsiteY17" fmla="*/ 1458060 h 6857999"/>
              <a:gd name="connsiteX18" fmla="*/ 8315502 w 8733721"/>
              <a:gd name="connsiteY18" fmla="*/ 1513175 h 6857999"/>
              <a:gd name="connsiteX19" fmla="*/ 8342335 w 8733721"/>
              <a:gd name="connsiteY19" fmla="*/ 1570809 h 6857999"/>
              <a:gd name="connsiteX20" fmla="*/ 8324762 w 8733721"/>
              <a:gd name="connsiteY20" fmla="*/ 1632434 h 6857999"/>
              <a:gd name="connsiteX21" fmla="*/ 8319231 w 8733721"/>
              <a:gd name="connsiteY21" fmla="*/ 1742490 h 6857999"/>
              <a:gd name="connsiteX22" fmla="*/ 8343694 w 8733721"/>
              <a:gd name="connsiteY22" fmla="*/ 1812272 h 6857999"/>
              <a:gd name="connsiteX23" fmla="*/ 8379488 w 8733721"/>
              <a:gd name="connsiteY23" fmla="*/ 1856766 h 6857999"/>
              <a:gd name="connsiteX24" fmla="*/ 8385055 w 8733721"/>
              <a:gd name="connsiteY24" fmla="*/ 1923433 h 6857999"/>
              <a:gd name="connsiteX25" fmla="*/ 8386906 w 8733721"/>
              <a:gd name="connsiteY25" fmla="*/ 1972204 h 6857999"/>
              <a:gd name="connsiteX26" fmla="*/ 8386681 w 8733721"/>
              <a:gd name="connsiteY26" fmla="*/ 2066205 h 6857999"/>
              <a:gd name="connsiteX27" fmla="*/ 8380052 w 8733721"/>
              <a:gd name="connsiteY27" fmla="*/ 2227417 h 6857999"/>
              <a:gd name="connsiteX28" fmla="*/ 8374483 w 8733721"/>
              <a:gd name="connsiteY28" fmla="*/ 2510933 h 6857999"/>
              <a:gd name="connsiteX29" fmla="*/ 8375191 w 8733721"/>
              <a:gd name="connsiteY29" fmla="*/ 2741866 h 6857999"/>
              <a:gd name="connsiteX30" fmla="*/ 8384389 w 8733721"/>
              <a:gd name="connsiteY30" fmla="*/ 2864935 h 6857999"/>
              <a:gd name="connsiteX31" fmla="*/ 8391822 w 8733721"/>
              <a:gd name="connsiteY31" fmla="*/ 2950807 h 6857999"/>
              <a:gd name="connsiteX32" fmla="*/ 8378111 w 8733721"/>
              <a:gd name="connsiteY32" fmla="*/ 2978246 h 6857999"/>
              <a:gd name="connsiteX33" fmla="*/ 8375025 w 8733721"/>
              <a:gd name="connsiteY33" fmla="*/ 2995916 h 6857999"/>
              <a:gd name="connsiteX34" fmla="*/ 8366764 w 8733721"/>
              <a:gd name="connsiteY34" fmla="*/ 2998648 h 6857999"/>
              <a:gd name="connsiteX35" fmla="*/ 8356827 w 8733721"/>
              <a:gd name="connsiteY35" fmla="*/ 3023630 h 6857999"/>
              <a:gd name="connsiteX36" fmla="*/ 8348883 w 8733721"/>
              <a:gd name="connsiteY36" fmla="*/ 3096975 h 6857999"/>
              <a:gd name="connsiteX37" fmla="*/ 8331320 w 8733721"/>
              <a:gd name="connsiteY37" fmla="*/ 3216657 h 6857999"/>
              <a:gd name="connsiteX38" fmla="*/ 8334250 w 8733721"/>
              <a:gd name="connsiteY38" fmla="*/ 3310980 h 6857999"/>
              <a:gd name="connsiteX39" fmla="*/ 8323018 w 8733721"/>
              <a:gd name="connsiteY39" fmla="*/ 3344725 h 6857999"/>
              <a:gd name="connsiteX40" fmla="*/ 8312317 w 8733721"/>
              <a:gd name="connsiteY40" fmla="*/ 3393250 h 6857999"/>
              <a:gd name="connsiteX41" fmla="*/ 8299110 w 8733721"/>
              <a:gd name="connsiteY41" fmla="*/ 3514536 h 6857999"/>
              <a:gd name="connsiteX42" fmla="*/ 8279421 w 8733721"/>
              <a:gd name="connsiteY42" fmla="*/ 3686149 h 6857999"/>
              <a:gd name="connsiteX43" fmla="*/ 8273021 w 8733721"/>
              <a:gd name="connsiteY43" fmla="*/ 3692208 h 6857999"/>
              <a:gd name="connsiteX44" fmla="*/ 8260968 w 8733721"/>
              <a:gd name="connsiteY44" fmla="*/ 3776022 h 6857999"/>
              <a:gd name="connsiteX45" fmla="*/ 8209415 w 8733721"/>
              <a:gd name="connsiteY45" fmla="*/ 4060536 h 6857999"/>
              <a:gd name="connsiteX46" fmla="*/ 8203359 w 8733721"/>
              <a:gd name="connsiteY46" fmla="*/ 4222149 h 6857999"/>
              <a:gd name="connsiteX47" fmla="*/ 8197502 w 8733721"/>
              <a:gd name="connsiteY47" fmla="*/ 4364683 h 6857999"/>
              <a:gd name="connsiteX48" fmla="*/ 8189960 w 8733721"/>
              <a:gd name="connsiteY48" fmla="*/ 4462471 h 6857999"/>
              <a:gd name="connsiteX49" fmla="*/ 8157285 w 8733721"/>
              <a:gd name="connsiteY49" fmla="*/ 4526395 h 6857999"/>
              <a:gd name="connsiteX50" fmla="*/ 8127583 w 8733721"/>
              <a:gd name="connsiteY50" fmla="*/ 4649885 h 6857999"/>
              <a:gd name="connsiteX51" fmla="*/ 8086875 w 8733721"/>
              <a:gd name="connsiteY51" fmla="*/ 4799019 h 6857999"/>
              <a:gd name="connsiteX52" fmla="*/ 8071779 w 8733721"/>
              <a:gd name="connsiteY52" fmla="*/ 4849614 h 6857999"/>
              <a:gd name="connsiteX53" fmla="*/ 8046521 w 8733721"/>
              <a:gd name="connsiteY53" fmla="*/ 4919971 h 6857999"/>
              <a:gd name="connsiteX54" fmla="*/ 7999171 w 8733721"/>
              <a:gd name="connsiteY54" fmla="*/ 5010766 h 6857999"/>
              <a:gd name="connsiteX55" fmla="*/ 7974494 w 8733721"/>
              <a:gd name="connsiteY55" fmla="*/ 5088190 h 6857999"/>
              <a:gd name="connsiteX56" fmla="*/ 7960017 w 8733721"/>
              <a:gd name="connsiteY56" fmla="*/ 5143922 h 6857999"/>
              <a:gd name="connsiteX57" fmla="*/ 7940570 w 8733721"/>
              <a:gd name="connsiteY57" fmla="*/ 5284346 h 6857999"/>
              <a:gd name="connsiteX58" fmla="*/ 7923844 w 8733721"/>
              <a:gd name="connsiteY58" fmla="*/ 5390948 h 6857999"/>
              <a:gd name="connsiteX59" fmla="*/ 7905061 w 8733721"/>
              <a:gd name="connsiteY59" fmla="*/ 5470854 h 6857999"/>
              <a:gd name="connsiteX60" fmla="*/ 7900574 w 8733721"/>
              <a:gd name="connsiteY60" fmla="*/ 5529643 h 6857999"/>
              <a:gd name="connsiteX61" fmla="*/ 7889879 w 8733721"/>
              <a:gd name="connsiteY61" fmla="*/ 5597292 h 6857999"/>
              <a:gd name="connsiteX62" fmla="*/ 7881533 w 8733721"/>
              <a:gd name="connsiteY62" fmla="*/ 5608899 h 6857999"/>
              <a:gd name="connsiteX63" fmla="*/ 7866845 w 8733721"/>
              <a:gd name="connsiteY63" fmla="*/ 5684911 h 6857999"/>
              <a:gd name="connsiteX64" fmla="*/ 7866707 w 8733721"/>
              <a:gd name="connsiteY64" fmla="*/ 5755776 h 6857999"/>
              <a:gd name="connsiteX65" fmla="*/ 7858630 w 8733721"/>
              <a:gd name="connsiteY65" fmla="*/ 5889599 h 6857999"/>
              <a:gd name="connsiteX66" fmla="*/ 7862852 w 8733721"/>
              <a:gd name="connsiteY66" fmla="*/ 5989744 h 6857999"/>
              <a:gd name="connsiteX67" fmla="*/ 7834617 w 8733721"/>
              <a:gd name="connsiteY67" fmla="*/ 6084926 h 6857999"/>
              <a:gd name="connsiteX68" fmla="*/ 7830440 w 8733721"/>
              <a:gd name="connsiteY68" fmla="*/ 6346549 h 6857999"/>
              <a:gd name="connsiteX69" fmla="*/ 7828988 w 8733721"/>
              <a:gd name="connsiteY69" fmla="*/ 6527527 h 6857999"/>
              <a:gd name="connsiteX70" fmla="*/ 7833220 w 8733721"/>
              <a:gd name="connsiteY70" fmla="*/ 6627129 h 6857999"/>
              <a:gd name="connsiteX71" fmla="*/ 7833451 w 8733721"/>
              <a:gd name="connsiteY71" fmla="*/ 6694819 h 6857999"/>
              <a:gd name="connsiteX72" fmla="*/ 7859394 w 8733721"/>
              <a:gd name="connsiteY72" fmla="*/ 6765445 h 6857999"/>
              <a:gd name="connsiteX73" fmla="*/ 7866873 w 8733721"/>
              <a:gd name="connsiteY73" fmla="*/ 6844697 h 6857999"/>
              <a:gd name="connsiteX74" fmla="*/ 7868076 w 8733721"/>
              <a:gd name="connsiteY74" fmla="*/ 6857999 h 6857999"/>
              <a:gd name="connsiteX75" fmla="*/ 2920621 w 8733721"/>
              <a:gd name="connsiteY75" fmla="*/ 6857999 h 6857999"/>
              <a:gd name="connsiteX76" fmla="*/ 961321 w 8733721"/>
              <a:gd name="connsiteY76" fmla="*/ 6857999 h 6857999"/>
              <a:gd name="connsiteX77" fmla="*/ 0 w 8733721"/>
              <a:gd name="connsiteY77" fmla="*/ 6857999 h 6857999"/>
              <a:gd name="connsiteX78" fmla="*/ 0 w 8733721"/>
              <a:gd name="connsiteY78" fmla="*/ 0 h 6857999"/>
              <a:gd name="connsiteX0" fmla="*/ 0 w 8394178"/>
              <a:gd name="connsiteY0" fmla="*/ 0 h 6857999"/>
              <a:gd name="connsiteX1" fmla="*/ 961321 w 8394178"/>
              <a:gd name="connsiteY1" fmla="*/ 0 h 6857999"/>
              <a:gd name="connsiteX2" fmla="*/ 2920621 w 8394178"/>
              <a:gd name="connsiteY2" fmla="*/ 0 h 6857999"/>
              <a:gd name="connsiteX3" fmla="*/ 8236175 w 8394178"/>
              <a:gd name="connsiteY3" fmla="*/ 2 h 6857999"/>
              <a:gd name="connsiteX4" fmla="*/ 8231178 w 8394178"/>
              <a:gd name="connsiteY4" fmla="*/ 14562 h 6857999"/>
              <a:gd name="connsiteX5" fmla="*/ 8234773 w 8394178"/>
              <a:gd name="connsiteY5" fmla="*/ 59077 h 6857999"/>
              <a:gd name="connsiteX6" fmla="*/ 8227623 w 8394178"/>
              <a:gd name="connsiteY6" fmla="*/ 107668 h 6857999"/>
              <a:gd name="connsiteX7" fmla="*/ 8246150 w 8394178"/>
              <a:gd name="connsiteY7" fmla="*/ 246136 h 6857999"/>
              <a:gd name="connsiteX8" fmla="*/ 8224308 w 8394178"/>
              <a:gd name="connsiteY8" fmla="*/ 372908 h 6857999"/>
              <a:gd name="connsiteX9" fmla="*/ 8221687 w 8394178"/>
              <a:gd name="connsiteY9" fmla="*/ 450607 h 6857999"/>
              <a:gd name="connsiteX10" fmla="*/ 8232987 w 8394178"/>
              <a:gd name="connsiteY10" fmla="*/ 812800 h 6857999"/>
              <a:gd name="connsiteX11" fmla="*/ 8241364 w 8394178"/>
              <a:gd name="connsiteY11" fmla="*/ 912727 h 6857999"/>
              <a:gd name="connsiteX12" fmla="*/ 8240165 w 8394178"/>
              <a:gd name="connsiteY12" fmla="*/ 989950 h 6857999"/>
              <a:gd name="connsiteX13" fmla="*/ 8243561 w 8394178"/>
              <a:gd name="connsiteY13" fmla="*/ 1141745 h 6857999"/>
              <a:gd name="connsiteX14" fmla="*/ 8256144 w 8394178"/>
              <a:gd name="connsiteY14" fmla="*/ 1265454 h 6857999"/>
              <a:gd name="connsiteX15" fmla="*/ 8281494 w 8394178"/>
              <a:gd name="connsiteY15" fmla="*/ 1385480 h 6857999"/>
              <a:gd name="connsiteX16" fmla="*/ 8297877 w 8394178"/>
              <a:gd name="connsiteY16" fmla="*/ 1458060 h 6857999"/>
              <a:gd name="connsiteX17" fmla="*/ 8315502 w 8394178"/>
              <a:gd name="connsiteY17" fmla="*/ 1513175 h 6857999"/>
              <a:gd name="connsiteX18" fmla="*/ 8342335 w 8394178"/>
              <a:gd name="connsiteY18" fmla="*/ 1570809 h 6857999"/>
              <a:gd name="connsiteX19" fmla="*/ 8324762 w 8394178"/>
              <a:gd name="connsiteY19" fmla="*/ 1632434 h 6857999"/>
              <a:gd name="connsiteX20" fmla="*/ 8319231 w 8394178"/>
              <a:gd name="connsiteY20" fmla="*/ 1742490 h 6857999"/>
              <a:gd name="connsiteX21" fmla="*/ 8343694 w 8394178"/>
              <a:gd name="connsiteY21" fmla="*/ 1812272 h 6857999"/>
              <a:gd name="connsiteX22" fmla="*/ 8379488 w 8394178"/>
              <a:gd name="connsiteY22" fmla="*/ 1856766 h 6857999"/>
              <a:gd name="connsiteX23" fmla="*/ 8385055 w 8394178"/>
              <a:gd name="connsiteY23" fmla="*/ 1923433 h 6857999"/>
              <a:gd name="connsiteX24" fmla="*/ 8386906 w 8394178"/>
              <a:gd name="connsiteY24" fmla="*/ 1972204 h 6857999"/>
              <a:gd name="connsiteX25" fmla="*/ 8386681 w 8394178"/>
              <a:gd name="connsiteY25" fmla="*/ 2066205 h 6857999"/>
              <a:gd name="connsiteX26" fmla="*/ 8380052 w 8394178"/>
              <a:gd name="connsiteY26" fmla="*/ 2227417 h 6857999"/>
              <a:gd name="connsiteX27" fmla="*/ 8374483 w 8394178"/>
              <a:gd name="connsiteY27" fmla="*/ 2510933 h 6857999"/>
              <a:gd name="connsiteX28" fmla="*/ 8375191 w 8394178"/>
              <a:gd name="connsiteY28" fmla="*/ 2741866 h 6857999"/>
              <a:gd name="connsiteX29" fmla="*/ 8384389 w 8394178"/>
              <a:gd name="connsiteY29" fmla="*/ 2864935 h 6857999"/>
              <a:gd name="connsiteX30" fmla="*/ 8391822 w 8394178"/>
              <a:gd name="connsiteY30" fmla="*/ 2950807 h 6857999"/>
              <a:gd name="connsiteX31" fmla="*/ 8378111 w 8394178"/>
              <a:gd name="connsiteY31" fmla="*/ 2978246 h 6857999"/>
              <a:gd name="connsiteX32" fmla="*/ 8375025 w 8394178"/>
              <a:gd name="connsiteY32" fmla="*/ 2995916 h 6857999"/>
              <a:gd name="connsiteX33" fmla="*/ 8366764 w 8394178"/>
              <a:gd name="connsiteY33" fmla="*/ 2998648 h 6857999"/>
              <a:gd name="connsiteX34" fmla="*/ 8356827 w 8394178"/>
              <a:gd name="connsiteY34" fmla="*/ 3023630 h 6857999"/>
              <a:gd name="connsiteX35" fmla="*/ 8348883 w 8394178"/>
              <a:gd name="connsiteY35" fmla="*/ 3096975 h 6857999"/>
              <a:gd name="connsiteX36" fmla="*/ 8331320 w 8394178"/>
              <a:gd name="connsiteY36" fmla="*/ 3216657 h 6857999"/>
              <a:gd name="connsiteX37" fmla="*/ 8334250 w 8394178"/>
              <a:gd name="connsiteY37" fmla="*/ 3310980 h 6857999"/>
              <a:gd name="connsiteX38" fmla="*/ 8323018 w 8394178"/>
              <a:gd name="connsiteY38" fmla="*/ 3344725 h 6857999"/>
              <a:gd name="connsiteX39" fmla="*/ 8312317 w 8394178"/>
              <a:gd name="connsiteY39" fmla="*/ 3393250 h 6857999"/>
              <a:gd name="connsiteX40" fmla="*/ 8299110 w 8394178"/>
              <a:gd name="connsiteY40" fmla="*/ 3514536 h 6857999"/>
              <a:gd name="connsiteX41" fmla="*/ 8279421 w 8394178"/>
              <a:gd name="connsiteY41" fmla="*/ 3686149 h 6857999"/>
              <a:gd name="connsiteX42" fmla="*/ 8273021 w 8394178"/>
              <a:gd name="connsiteY42" fmla="*/ 3692208 h 6857999"/>
              <a:gd name="connsiteX43" fmla="*/ 8260968 w 8394178"/>
              <a:gd name="connsiteY43" fmla="*/ 3776022 h 6857999"/>
              <a:gd name="connsiteX44" fmla="*/ 8209415 w 8394178"/>
              <a:gd name="connsiteY44" fmla="*/ 4060536 h 6857999"/>
              <a:gd name="connsiteX45" fmla="*/ 8203359 w 8394178"/>
              <a:gd name="connsiteY45" fmla="*/ 4222149 h 6857999"/>
              <a:gd name="connsiteX46" fmla="*/ 8197502 w 8394178"/>
              <a:gd name="connsiteY46" fmla="*/ 4364683 h 6857999"/>
              <a:gd name="connsiteX47" fmla="*/ 8189960 w 8394178"/>
              <a:gd name="connsiteY47" fmla="*/ 4462471 h 6857999"/>
              <a:gd name="connsiteX48" fmla="*/ 8157285 w 8394178"/>
              <a:gd name="connsiteY48" fmla="*/ 4526395 h 6857999"/>
              <a:gd name="connsiteX49" fmla="*/ 8127583 w 8394178"/>
              <a:gd name="connsiteY49" fmla="*/ 4649885 h 6857999"/>
              <a:gd name="connsiteX50" fmla="*/ 8086875 w 8394178"/>
              <a:gd name="connsiteY50" fmla="*/ 4799019 h 6857999"/>
              <a:gd name="connsiteX51" fmla="*/ 8071779 w 8394178"/>
              <a:gd name="connsiteY51" fmla="*/ 4849614 h 6857999"/>
              <a:gd name="connsiteX52" fmla="*/ 8046521 w 8394178"/>
              <a:gd name="connsiteY52" fmla="*/ 4919971 h 6857999"/>
              <a:gd name="connsiteX53" fmla="*/ 7999171 w 8394178"/>
              <a:gd name="connsiteY53" fmla="*/ 5010766 h 6857999"/>
              <a:gd name="connsiteX54" fmla="*/ 7974494 w 8394178"/>
              <a:gd name="connsiteY54" fmla="*/ 5088190 h 6857999"/>
              <a:gd name="connsiteX55" fmla="*/ 7960017 w 8394178"/>
              <a:gd name="connsiteY55" fmla="*/ 5143922 h 6857999"/>
              <a:gd name="connsiteX56" fmla="*/ 7940570 w 8394178"/>
              <a:gd name="connsiteY56" fmla="*/ 5284346 h 6857999"/>
              <a:gd name="connsiteX57" fmla="*/ 7923844 w 8394178"/>
              <a:gd name="connsiteY57" fmla="*/ 5390948 h 6857999"/>
              <a:gd name="connsiteX58" fmla="*/ 7905061 w 8394178"/>
              <a:gd name="connsiteY58" fmla="*/ 5470854 h 6857999"/>
              <a:gd name="connsiteX59" fmla="*/ 7900574 w 8394178"/>
              <a:gd name="connsiteY59" fmla="*/ 5529643 h 6857999"/>
              <a:gd name="connsiteX60" fmla="*/ 7889879 w 8394178"/>
              <a:gd name="connsiteY60" fmla="*/ 5597292 h 6857999"/>
              <a:gd name="connsiteX61" fmla="*/ 7881533 w 8394178"/>
              <a:gd name="connsiteY61" fmla="*/ 5608899 h 6857999"/>
              <a:gd name="connsiteX62" fmla="*/ 7866845 w 8394178"/>
              <a:gd name="connsiteY62" fmla="*/ 5684911 h 6857999"/>
              <a:gd name="connsiteX63" fmla="*/ 7866707 w 8394178"/>
              <a:gd name="connsiteY63" fmla="*/ 5755776 h 6857999"/>
              <a:gd name="connsiteX64" fmla="*/ 7858630 w 8394178"/>
              <a:gd name="connsiteY64" fmla="*/ 5889599 h 6857999"/>
              <a:gd name="connsiteX65" fmla="*/ 7862852 w 8394178"/>
              <a:gd name="connsiteY65" fmla="*/ 5989744 h 6857999"/>
              <a:gd name="connsiteX66" fmla="*/ 7834617 w 8394178"/>
              <a:gd name="connsiteY66" fmla="*/ 6084926 h 6857999"/>
              <a:gd name="connsiteX67" fmla="*/ 7830440 w 8394178"/>
              <a:gd name="connsiteY67" fmla="*/ 6346549 h 6857999"/>
              <a:gd name="connsiteX68" fmla="*/ 7828988 w 8394178"/>
              <a:gd name="connsiteY68" fmla="*/ 6527527 h 6857999"/>
              <a:gd name="connsiteX69" fmla="*/ 7833220 w 8394178"/>
              <a:gd name="connsiteY69" fmla="*/ 6627129 h 6857999"/>
              <a:gd name="connsiteX70" fmla="*/ 7833451 w 8394178"/>
              <a:gd name="connsiteY70" fmla="*/ 6694819 h 6857999"/>
              <a:gd name="connsiteX71" fmla="*/ 7859394 w 8394178"/>
              <a:gd name="connsiteY71" fmla="*/ 6765445 h 6857999"/>
              <a:gd name="connsiteX72" fmla="*/ 7866873 w 8394178"/>
              <a:gd name="connsiteY72" fmla="*/ 6844697 h 6857999"/>
              <a:gd name="connsiteX73" fmla="*/ 7868076 w 8394178"/>
              <a:gd name="connsiteY73" fmla="*/ 6857999 h 6857999"/>
              <a:gd name="connsiteX74" fmla="*/ 2920621 w 8394178"/>
              <a:gd name="connsiteY74" fmla="*/ 6857999 h 6857999"/>
              <a:gd name="connsiteX75" fmla="*/ 961321 w 8394178"/>
              <a:gd name="connsiteY75" fmla="*/ 6857999 h 6857999"/>
              <a:gd name="connsiteX76" fmla="*/ 0 w 8394178"/>
              <a:gd name="connsiteY76" fmla="*/ 6857999 h 6857999"/>
              <a:gd name="connsiteX77" fmla="*/ 0 w 8394178"/>
              <a:gd name="connsiteY77" fmla="*/ 0 h 6857999"/>
              <a:gd name="connsiteX0" fmla="*/ 0 w 8394178"/>
              <a:gd name="connsiteY0" fmla="*/ 0 h 6857999"/>
              <a:gd name="connsiteX1" fmla="*/ 961321 w 8394178"/>
              <a:gd name="connsiteY1" fmla="*/ 0 h 6857999"/>
              <a:gd name="connsiteX2" fmla="*/ 8236175 w 8394178"/>
              <a:gd name="connsiteY2" fmla="*/ 2 h 6857999"/>
              <a:gd name="connsiteX3" fmla="*/ 8231178 w 8394178"/>
              <a:gd name="connsiteY3" fmla="*/ 14562 h 6857999"/>
              <a:gd name="connsiteX4" fmla="*/ 8234773 w 8394178"/>
              <a:gd name="connsiteY4" fmla="*/ 59077 h 6857999"/>
              <a:gd name="connsiteX5" fmla="*/ 8227623 w 8394178"/>
              <a:gd name="connsiteY5" fmla="*/ 107668 h 6857999"/>
              <a:gd name="connsiteX6" fmla="*/ 8246150 w 8394178"/>
              <a:gd name="connsiteY6" fmla="*/ 246136 h 6857999"/>
              <a:gd name="connsiteX7" fmla="*/ 8224308 w 8394178"/>
              <a:gd name="connsiteY7" fmla="*/ 372908 h 6857999"/>
              <a:gd name="connsiteX8" fmla="*/ 8221687 w 8394178"/>
              <a:gd name="connsiteY8" fmla="*/ 450607 h 6857999"/>
              <a:gd name="connsiteX9" fmla="*/ 8232987 w 8394178"/>
              <a:gd name="connsiteY9" fmla="*/ 812800 h 6857999"/>
              <a:gd name="connsiteX10" fmla="*/ 8241364 w 8394178"/>
              <a:gd name="connsiteY10" fmla="*/ 912727 h 6857999"/>
              <a:gd name="connsiteX11" fmla="*/ 8240165 w 8394178"/>
              <a:gd name="connsiteY11" fmla="*/ 989950 h 6857999"/>
              <a:gd name="connsiteX12" fmla="*/ 8243561 w 8394178"/>
              <a:gd name="connsiteY12" fmla="*/ 1141745 h 6857999"/>
              <a:gd name="connsiteX13" fmla="*/ 8256144 w 8394178"/>
              <a:gd name="connsiteY13" fmla="*/ 1265454 h 6857999"/>
              <a:gd name="connsiteX14" fmla="*/ 8281494 w 8394178"/>
              <a:gd name="connsiteY14" fmla="*/ 1385480 h 6857999"/>
              <a:gd name="connsiteX15" fmla="*/ 8297877 w 8394178"/>
              <a:gd name="connsiteY15" fmla="*/ 1458060 h 6857999"/>
              <a:gd name="connsiteX16" fmla="*/ 8315502 w 8394178"/>
              <a:gd name="connsiteY16" fmla="*/ 1513175 h 6857999"/>
              <a:gd name="connsiteX17" fmla="*/ 8342335 w 8394178"/>
              <a:gd name="connsiteY17" fmla="*/ 1570809 h 6857999"/>
              <a:gd name="connsiteX18" fmla="*/ 8324762 w 8394178"/>
              <a:gd name="connsiteY18" fmla="*/ 1632434 h 6857999"/>
              <a:gd name="connsiteX19" fmla="*/ 8319231 w 8394178"/>
              <a:gd name="connsiteY19" fmla="*/ 1742490 h 6857999"/>
              <a:gd name="connsiteX20" fmla="*/ 8343694 w 8394178"/>
              <a:gd name="connsiteY20" fmla="*/ 1812272 h 6857999"/>
              <a:gd name="connsiteX21" fmla="*/ 8379488 w 8394178"/>
              <a:gd name="connsiteY21" fmla="*/ 1856766 h 6857999"/>
              <a:gd name="connsiteX22" fmla="*/ 8385055 w 8394178"/>
              <a:gd name="connsiteY22" fmla="*/ 1923433 h 6857999"/>
              <a:gd name="connsiteX23" fmla="*/ 8386906 w 8394178"/>
              <a:gd name="connsiteY23" fmla="*/ 1972204 h 6857999"/>
              <a:gd name="connsiteX24" fmla="*/ 8386681 w 8394178"/>
              <a:gd name="connsiteY24" fmla="*/ 2066205 h 6857999"/>
              <a:gd name="connsiteX25" fmla="*/ 8380052 w 8394178"/>
              <a:gd name="connsiteY25" fmla="*/ 2227417 h 6857999"/>
              <a:gd name="connsiteX26" fmla="*/ 8374483 w 8394178"/>
              <a:gd name="connsiteY26" fmla="*/ 2510933 h 6857999"/>
              <a:gd name="connsiteX27" fmla="*/ 8375191 w 8394178"/>
              <a:gd name="connsiteY27" fmla="*/ 2741866 h 6857999"/>
              <a:gd name="connsiteX28" fmla="*/ 8384389 w 8394178"/>
              <a:gd name="connsiteY28" fmla="*/ 2864935 h 6857999"/>
              <a:gd name="connsiteX29" fmla="*/ 8391822 w 8394178"/>
              <a:gd name="connsiteY29" fmla="*/ 2950807 h 6857999"/>
              <a:gd name="connsiteX30" fmla="*/ 8378111 w 8394178"/>
              <a:gd name="connsiteY30" fmla="*/ 2978246 h 6857999"/>
              <a:gd name="connsiteX31" fmla="*/ 8375025 w 8394178"/>
              <a:gd name="connsiteY31" fmla="*/ 2995916 h 6857999"/>
              <a:gd name="connsiteX32" fmla="*/ 8366764 w 8394178"/>
              <a:gd name="connsiteY32" fmla="*/ 2998648 h 6857999"/>
              <a:gd name="connsiteX33" fmla="*/ 8356827 w 8394178"/>
              <a:gd name="connsiteY33" fmla="*/ 3023630 h 6857999"/>
              <a:gd name="connsiteX34" fmla="*/ 8348883 w 8394178"/>
              <a:gd name="connsiteY34" fmla="*/ 3096975 h 6857999"/>
              <a:gd name="connsiteX35" fmla="*/ 8331320 w 8394178"/>
              <a:gd name="connsiteY35" fmla="*/ 3216657 h 6857999"/>
              <a:gd name="connsiteX36" fmla="*/ 8334250 w 8394178"/>
              <a:gd name="connsiteY36" fmla="*/ 3310980 h 6857999"/>
              <a:gd name="connsiteX37" fmla="*/ 8323018 w 8394178"/>
              <a:gd name="connsiteY37" fmla="*/ 3344725 h 6857999"/>
              <a:gd name="connsiteX38" fmla="*/ 8312317 w 8394178"/>
              <a:gd name="connsiteY38" fmla="*/ 3393250 h 6857999"/>
              <a:gd name="connsiteX39" fmla="*/ 8299110 w 8394178"/>
              <a:gd name="connsiteY39" fmla="*/ 3514536 h 6857999"/>
              <a:gd name="connsiteX40" fmla="*/ 8279421 w 8394178"/>
              <a:gd name="connsiteY40" fmla="*/ 3686149 h 6857999"/>
              <a:gd name="connsiteX41" fmla="*/ 8273021 w 8394178"/>
              <a:gd name="connsiteY41" fmla="*/ 3692208 h 6857999"/>
              <a:gd name="connsiteX42" fmla="*/ 8260968 w 8394178"/>
              <a:gd name="connsiteY42" fmla="*/ 3776022 h 6857999"/>
              <a:gd name="connsiteX43" fmla="*/ 8209415 w 8394178"/>
              <a:gd name="connsiteY43" fmla="*/ 4060536 h 6857999"/>
              <a:gd name="connsiteX44" fmla="*/ 8203359 w 8394178"/>
              <a:gd name="connsiteY44" fmla="*/ 4222149 h 6857999"/>
              <a:gd name="connsiteX45" fmla="*/ 8197502 w 8394178"/>
              <a:gd name="connsiteY45" fmla="*/ 4364683 h 6857999"/>
              <a:gd name="connsiteX46" fmla="*/ 8189960 w 8394178"/>
              <a:gd name="connsiteY46" fmla="*/ 4462471 h 6857999"/>
              <a:gd name="connsiteX47" fmla="*/ 8157285 w 8394178"/>
              <a:gd name="connsiteY47" fmla="*/ 4526395 h 6857999"/>
              <a:gd name="connsiteX48" fmla="*/ 8127583 w 8394178"/>
              <a:gd name="connsiteY48" fmla="*/ 4649885 h 6857999"/>
              <a:gd name="connsiteX49" fmla="*/ 8086875 w 8394178"/>
              <a:gd name="connsiteY49" fmla="*/ 4799019 h 6857999"/>
              <a:gd name="connsiteX50" fmla="*/ 8071779 w 8394178"/>
              <a:gd name="connsiteY50" fmla="*/ 4849614 h 6857999"/>
              <a:gd name="connsiteX51" fmla="*/ 8046521 w 8394178"/>
              <a:gd name="connsiteY51" fmla="*/ 4919971 h 6857999"/>
              <a:gd name="connsiteX52" fmla="*/ 7999171 w 8394178"/>
              <a:gd name="connsiteY52" fmla="*/ 5010766 h 6857999"/>
              <a:gd name="connsiteX53" fmla="*/ 7974494 w 8394178"/>
              <a:gd name="connsiteY53" fmla="*/ 5088190 h 6857999"/>
              <a:gd name="connsiteX54" fmla="*/ 7960017 w 8394178"/>
              <a:gd name="connsiteY54" fmla="*/ 5143922 h 6857999"/>
              <a:gd name="connsiteX55" fmla="*/ 7940570 w 8394178"/>
              <a:gd name="connsiteY55" fmla="*/ 5284346 h 6857999"/>
              <a:gd name="connsiteX56" fmla="*/ 7923844 w 8394178"/>
              <a:gd name="connsiteY56" fmla="*/ 5390948 h 6857999"/>
              <a:gd name="connsiteX57" fmla="*/ 7905061 w 8394178"/>
              <a:gd name="connsiteY57" fmla="*/ 5470854 h 6857999"/>
              <a:gd name="connsiteX58" fmla="*/ 7900574 w 8394178"/>
              <a:gd name="connsiteY58" fmla="*/ 5529643 h 6857999"/>
              <a:gd name="connsiteX59" fmla="*/ 7889879 w 8394178"/>
              <a:gd name="connsiteY59" fmla="*/ 5597292 h 6857999"/>
              <a:gd name="connsiteX60" fmla="*/ 7881533 w 8394178"/>
              <a:gd name="connsiteY60" fmla="*/ 5608899 h 6857999"/>
              <a:gd name="connsiteX61" fmla="*/ 7866845 w 8394178"/>
              <a:gd name="connsiteY61" fmla="*/ 5684911 h 6857999"/>
              <a:gd name="connsiteX62" fmla="*/ 7866707 w 8394178"/>
              <a:gd name="connsiteY62" fmla="*/ 5755776 h 6857999"/>
              <a:gd name="connsiteX63" fmla="*/ 7858630 w 8394178"/>
              <a:gd name="connsiteY63" fmla="*/ 5889599 h 6857999"/>
              <a:gd name="connsiteX64" fmla="*/ 7862852 w 8394178"/>
              <a:gd name="connsiteY64" fmla="*/ 5989744 h 6857999"/>
              <a:gd name="connsiteX65" fmla="*/ 7834617 w 8394178"/>
              <a:gd name="connsiteY65" fmla="*/ 6084926 h 6857999"/>
              <a:gd name="connsiteX66" fmla="*/ 7830440 w 8394178"/>
              <a:gd name="connsiteY66" fmla="*/ 6346549 h 6857999"/>
              <a:gd name="connsiteX67" fmla="*/ 7828988 w 8394178"/>
              <a:gd name="connsiteY67" fmla="*/ 6527527 h 6857999"/>
              <a:gd name="connsiteX68" fmla="*/ 7833220 w 8394178"/>
              <a:gd name="connsiteY68" fmla="*/ 6627129 h 6857999"/>
              <a:gd name="connsiteX69" fmla="*/ 7833451 w 8394178"/>
              <a:gd name="connsiteY69" fmla="*/ 6694819 h 6857999"/>
              <a:gd name="connsiteX70" fmla="*/ 7859394 w 8394178"/>
              <a:gd name="connsiteY70" fmla="*/ 6765445 h 6857999"/>
              <a:gd name="connsiteX71" fmla="*/ 7866873 w 8394178"/>
              <a:gd name="connsiteY71" fmla="*/ 6844697 h 6857999"/>
              <a:gd name="connsiteX72" fmla="*/ 7868076 w 8394178"/>
              <a:gd name="connsiteY72" fmla="*/ 6857999 h 6857999"/>
              <a:gd name="connsiteX73" fmla="*/ 2920621 w 8394178"/>
              <a:gd name="connsiteY73" fmla="*/ 6857999 h 6857999"/>
              <a:gd name="connsiteX74" fmla="*/ 961321 w 8394178"/>
              <a:gd name="connsiteY74" fmla="*/ 6857999 h 6857999"/>
              <a:gd name="connsiteX75" fmla="*/ 0 w 8394178"/>
              <a:gd name="connsiteY75" fmla="*/ 6857999 h 6857999"/>
              <a:gd name="connsiteX76" fmla="*/ 0 w 8394178"/>
              <a:gd name="connsiteY76" fmla="*/ 0 h 6857999"/>
              <a:gd name="connsiteX0" fmla="*/ 0 w 8394178"/>
              <a:gd name="connsiteY0" fmla="*/ 0 h 6857999"/>
              <a:gd name="connsiteX1" fmla="*/ 8236175 w 8394178"/>
              <a:gd name="connsiteY1" fmla="*/ 2 h 6857999"/>
              <a:gd name="connsiteX2" fmla="*/ 8231178 w 8394178"/>
              <a:gd name="connsiteY2" fmla="*/ 14562 h 6857999"/>
              <a:gd name="connsiteX3" fmla="*/ 8234773 w 8394178"/>
              <a:gd name="connsiteY3" fmla="*/ 59077 h 6857999"/>
              <a:gd name="connsiteX4" fmla="*/ 8227623 w 8394178"/>
              <a:gd name="connsiteY4" fmla="*/ 107668 h 6857999"/>
              <a:gd name="connsiteX5" fmla="*/ 8246150 w 8394178"/>
              <a:gd name="connsiteY5" fmla="*/ 246136 h 6857999"/>
              <a:gd name="connsiteX6" fmla="*/ 8224308 w 8394178"/>
              <a:gd name="connsiteY6" fmla="*/ 372908 h 6857999"/>
              <a:gd name="connsiteX7" fmla="*/ 8221687 w 8394178"/>
              <a:gd name="connsiteY7" fmla="*/ 450607 h 6857999"/>
              <a:gd name="connsiteX8" fmla="*/ 8232987 w 8394178"/>
              <a:gd name="connsiteY8" fmla="*/ 812800 h 6857999"/>
              <a:gd name="connsiteX9" fmla="*/ 8241364 w 8394178"/>
              <a:gd name="connsiteY9" fmla="*/ 912727 h 6857999"/>
              <a:gd name="connsiteX10" fmla="*/ 8240165 w 8394178"/>
              <a:gd name="connsiteY10" fmla="*/ 989950 h 6857999"/>
              <a:gd name="connsiteX11" fmla="*/ 8243561 w 8394178"/>
              <a:gd name="connsiteY11" fmla="*/ 1141745 h 6857999"/>
              <a:gd name="connsiteX12" fmla="*/ 8256144 w 8394178"/>
              <a:gd name="connsiteY12" fmla="*/ 1265454 h 6857999"/>
              <a:gd name="connsiteX13" fmla="*/ 8281494 w 8394178"/>
              <a:gd name="connsiteY13" fmla="*/ 1385480 h 6857999"/>
              <a:gd name="connsiteX14" fmla="*/ 8297877 w 8394178"/>
              <a:gd name="connsiteY14" fmla="*/ 1458060 h 6857999"/>
              <a:gd name="connsiteX15" fmla="*/ 8315502 w 8394178"/>
              <a:gd name="connsiteY15" fmla="*/ 1513175 h 6857999"/>
              <a:gd name="connsiteX16" fmla="*/ 8342335 w 8394178"/>
              <a:gd name="connsiteY16" fmla="*/ 1570809 h 6857999"/>
              <a:gd name="connsiteX17" fmla="*/ 8324762 w 8394178"/>
              <a:gd name="connsiteY17" fmla="*/ 1632434 h 6857999"/>
              <a:gd name="connsiteX18" fmla="*/ 8319231 w 8394178"/>
              <a:gd name="connsiteY18" fmla="*/ 1742490 h 6857999"/>
              <a:gd name="connsiteX19" fmla="*/ 8343694 w 8394178"/>
              <a:gd name="connsiteY19" fmla="*/ 1812272 h 6857999"/>
              <a:gd name="connsiteX20" fmla="*/ 8379488 w 8394178"/>
              <a:gd name="connsiteY20" fmla="*/ 1856766 h 6857999"/>
              <a:gd name="connsiteX21" fmla="*/ 8385055 w 8394178"/>
              <a:gd name="connsiteY21" fmla="*/ 1923433 h 6857999"/>
              <a:gd name="connsiteX22" fmla="*/ 8386906 w 8394178"/>
              <a:gd name="connsiteY22" fmla="*/ 1972204 h 6857999"/>
              <a:gd name="connsiteX23" fmla="*/ 8386681 w 8394178"/>
              <a:gd name="connsiteY23" fmla="*/ 2066205 h 6857999"/>
              <a:gd name="connsiteX24" fmla="*/ 8380052 w 8394178"/>
              <a:gd name="connsiteY24" fmla="*/ 2227417 h 6857999"/>
              <a:gd name="connsiteX25" fmla="*/ 8374483 w 8394178"/>
              <a:gd name="connsiteY25" fmla="*/ 2510933 h 6857999"/>
              <a:gd name="connsiteX26" fmla="*/ 8375191 w 8394178"/>
              <a:gd name="connsiteY26" fmla="*/ 2741866 h 6857999"/>
              <a:gd name="connsiteX27" fmla="*/ 8384389 w 8394178"/>
              <a:gd name="connsiteY27" fmla="*/ 2864935 h 6857999"/>
              <a:gd name="connsiteX28" fmla="*/ 8391822 w 8394178"/>
              <a:gd name="connsiteY28" fmla="*/ 2950807 h 6857999"/>
              <a:gd name="connsiteX29" fmla="*/ 8378111 w 8394178"/>
              <a:gd name="connsiteY29" fmla="*/ 2978246 h 6857999"/>
              <a:gd name="connsiteX30" fmla="*/ 8375025 w 8394178"/>
              <a:gd name="connsiteY30" fmla="*/ 2995916 h 6857999"/>
              <a:gd name="connsiteX31" fmla="*/ 8366764 w 8394178"/>
              <a:gd name="connsiteY31" fmla="*/ 2998648 h 6857999"/>
              <a:gd name="connsiteX32" fmla="*/ 8356827 w 8394178"/>
              <a:gd name="connsiteY32" fmla="*/ 3023630 h 6857999"/>
              <a:gd name="connsiteX33" fmla="*/ 8348883 w 8394178"/>
              <a:gd name="connsiteY33" fmla="*/ 3096975 h 6857999"/>
              <a:gd name="connsiteX34" fmla="*/ 8331320 w 8394178"/>
              <a:gd name="connsiteY34" fmla="*/ 3216657 h 6857999"/>
              <a:gd name="connsiteX35" fmla="*/ 8334250 w 8394178"/>
              <a:gd name="connsiteY35" fmla="*/ 3310980 h 6857999"/>
              <a:gd name="connsiteX36" fmla="*/ 8323018 w 8394178"/>
              <a:gd name="connsiteY36" fmla="*/ 3344725 h 6857999"/>
              <a:gd name="connsiteX37" fmla="*/ 8312317 w 8394178"/>
              <a:gd name="connsiteY37" fmla="*/ 3393250 h 6857999"/>
              <a:gd name="connsiteX38" fmla="*/ 8299110 w 8394178"/>
              <a:gd name="connsiteY38" fmla="*/ 3514536 h 6857999"/>
              <a:gd name="connsiteX39" fmla="*/ 8279421 w 8394178"/>
              <a:gd name="connsiteY39" fmla="*/ 3686149 h 6857999"/>
              <a:gd name="connsiteX40" fmla="*/ 8273021 w 8394178"/>
              <a:gd name="connsiteY40" fmla="*/ 3692208 h 6857999"/>
              <a:gd name="connsiteX41" fmla="*/ 8260968 w 8394178"/>
              <a:gd name="connsiteY41" fmla="*/ 3776022 h 6857999"/>
              <a:gd name="connsiteX42" fmla="*/ 8209415 w 8394178"/>
              <a:gd name="connsiteY42" fmla="*/ 4060536 h 6857999"/>
              <a:gd name="connsiteX43" fmla="*/ 8203359 w 8394178"/>
              <a:gd name="connsiteY43" fmla="*/ 4222149 h 6857999"/>
              <a:gd name="connsiteX44" fmla="*/ 8197502 w 8394178"/>
              <a:gd name="connsiteY44" fmla="*/ 4364683 h 6857999"/>
              <a:gd name="connsiteX45" fmla="*/ 8189960 w 8394178"/>
              <a:gd name="connsiteY45" fmla="*/ 4462471 h 6857999"/>
              <a:gd name="connsiteX46" fmla="*/ 8157285 w 8394178"/>
              <a:gd name="connsiteY46" fmla="*/ 4526395 h 6857999"/>
              <a:gd name="connsiteX47" fmla="*/ 8127583 w 8394178"/>
              <a:gd name="connsiteY47" fmla="*/ 4649885 h 6857999"/>
              <a:gd name="connsiteX48" fmla="*/ 8086875 w 8394178"/>
              <a:gd name="connsiteY48" fmla="*/ 4799019 h 6857999"/>
              <a:gd name="connsiteX49" fmla="*/ 8071779 w 8394178"/>
              <a:gd name="connsiteY49" fmla="*/ 4849614 h 6857999"/>
              <a:gd name="connsiteX50" fmla="*/ 8046521 w 8394178"/>
              <a:gd name="connsiteY50" fmla="*/ 4919971 h 6857999"/>
              <a:gd name="connsiteX51" fmla="*/ 7999171 w 8394178"/>
              <a:gd name="connsiteY51" fmla="*/ 5010766 h 6857999"/>
              <a:gd name="connsiteX52" fmla="*/ 7974494 w 8394178"/>
              <a:gd name="connsiteY52" fmla="*/ 5088190 h 6857999"/>
              <a:gd name="connsiteX53" fmla="*/ 7960017 w 8394178"/>
              <a:gd name="connsiteY53" fmla="*/ 5143922 h 6857999"/>
              <a:gd name="connsiteX54" fmla="*/ 7940570 w 8394178"/>
              <a:gd name="connsiteY54" fmla="*/ 5284346 h 6857999"/>
              <a:gd name="connsiteX55" fmla="*/ 7923844 w 8394178"/>
              <a:gd name="connsiteY55" fmla="*/ 5390948 h 6857999"/>
              <a:gd name="connsiteX56" fmla="*/ 7905061 w 8394178"/>
              <a:gd name="connsiteY56" fmla="*/ 5470854 h 6857999"/>
              <a:gd name="connsiteX57" fmla="*/ 7900574 w 8394178"/>
              <a:gd name="connsiteY57" fmla="*/ 5529643 h 6857999"/>
              <a:gd name="connsiteX58" fmla="*/ 7889879 w 8394178"/>
              <a:gd name="connsiteY58" fmla="*/ 5597292 h 6857999"/>
              <a:gd name="connsiteX59" fmla="*/ 7881533 w 8394178"/>
              <a:gd name="connsiteY59" fmla="*/ 5608899 h 6857999"/>
              <a:gd name="connsiteX60" fmla="*/ 7866845 w 8394178"/>
              <a:gd name="connsiteY60" fmla="*/ 5684911 h 6857999"/>
              <a:gd name="connsiteX61" fmla="*/ 7866707 w 8394178"/>
              <a:gd name="connsiteY61" fmla="*/ 5755776 h 6857999"/>
              <a:gd name="connsiteX62" fmla="*/ 7858630 w 8394178"/>
              <a:gd name="connsiteY62" fmla="*/ 5889599 h 6857999"/>
              <a:gd name="connsiteX63" fmla="*/ 7862852 w 8394178"/>
              <a:gd name="connsiteY63" fmla="*/ 5989744 h 6857999"/>
              <a:gd name="connsiteX64" fmla="*/ 7834617 w 8394178"/>
              <a:gd name="connsiteY64" fmla="*/ 6084926 h 6857999"/>
              <a:gd name="connsiteX65" fmla="*/ 7830440 w 8394178"/>
              <a:gd name="connsiteY65" fmla="*/ 6346549 h 6857999"/>
              <a:gd name="connsiteX66" fmla="*/ 7828988 w 8394178"/>
              <a:gd name="connsiteY66" fmla="*/ 6527527 h 6857999"/>
              <a:gd name="connsiteX67" fmla="*/ 7833220 w 8394178"/>
              <a:gd name="connsiteY67" fmla="*/ 6627129 h 6857999"/>
              <a:gd name="connsiteX68" fmla="*/ 7833451 w 8394178"/>
              <a:gd name="connsiteY68" fmla="*/ 6694819 h 6857999"/>
              <a:gd name="connsiteX69" fmla="*/ 7859394 w 8394178"/>
              <a:gd name="connsiteY69" fmla="*/ 6765445 h 6857999"/>
              <a:gd name="connsiteX70" fmla="*/ 7866873 w 8394178"/>
              <a:gd name="connsiteY70" fmla="*/ 6844697 h 6857999"/>
              <a:gd name="connsiteX71" fmla="*/ 7868076 w 8394178"/>
              <a:gd name="connsiteY71" fmla="*/ 6857999 h 6857999"/>
              <a:gd name="connsiteX72" fmla="*/ 2920621 w 8394178"/>
              <a:gd name="connsiteY72" fmla="*/ 6857999 h 6857999"/>
              <a:gd name="connsiteX73" fmla="*/ 961321 w 8394178"/>
              <a:gd name="connsiteY73" fmla="*/ 6857999 h 6857999"/>
              <a:gd name="connsiteX74" fmla="*/ 0 w 8394178"/>
              <a:gd name="connsiteY74" fmla="*/ 6857999 h 6857999"/>
              <a:gd name="connsiteX75" fmla="*/ 0 w 8394178"/>
              <a:gd name="connsiteY75" fmla="*/ 0 h 6857999"/>
              <a:gd name="connsiteX0" fmla="*/ 0 w 8394178"/>
              <a:gd name="connsiteY0" fmla="*/ 0 h 6857999"/>
              <a:gd name="connsiteX1" fmla="*/ 8236175 w 8394178"/>
              <a:gd name="connsiteY1" fmla="*/ 2 h 6857999"/>
              <a:gd name="connsiteX2" fmla="*/ 8231178 w 8394178"/>
              <a:gd name="connsiteY2" fmla="*/ 14562 h 6857999"/>
              <a:gd name="connsiteX3" fmla="*/ 8234773 w 8394178"/>
              <a:gd name="connsiteY3" fmla="*/ 59077 h 6857999"/>
              <a:gd name="connsiteX4" fmla="*/ 8227623 w 8394178"/>
              <a:gd name="connsiteY4" fmla="*/ 107668 h 6857999"/>
              <a:gd name="connsiteX5" fmla="*/ 8246150 w 8394178"/>
              <a:gd name="connsiteY5" fmla="*/ 246136 h 6857999"/>
              <a:gd name="connsiteX6" fmla="*/ 8224308 w 8394178"/>
              <a:gd name="connsiteY6" fmla="*/ 372908 h 6857999"/>
              <a:gd name="connsiteX7" fmla="*/ 8221687 w 8394178"/>
              <a:gd name="connsiteY7" fmla="*/ 450607 h 6857999"/>
              <a:gd name="connsiteX8" fmla="*/ 8232987 w 8394178"/>
              <a:gd name="connsiteY8" fmla="*/ 812800 h 6857999"/>
              <a:gd name="connsiteX9" fmla="*/ 8241364 w 8394178"/>
              <a:gd name="connsiteY9" fmla="*/ 912727 h 6857999"/>
              <a:gd name="connsiteX10" fmla="*/ 8240165 w 8394178"/>
              <a:gd name="connsiteY10" fmla="*/ 989950 h 6857999"/>
              <a:gd name="connsiteX11" fmla="*/ 8243561 w 8394178"/>
              <a:gd name="connsiteY11" fmla="*/ 1141745 h 6857999"/>
              <a:gd name="connsiteX12" fmla="*/ 8256144 w 8394178"/>
              <a:gd name="connsiteY12" fmla="*/ 1265454 h 6857999"/>
              <a:gd name="connsiteX13" fmla="*/ 8281494 w 8394178"/>
              <a:gd name="connsiteY13" fmla="*/ 1385480 h 6857999"/>
              <a:gd name="connsiteX14" fmla="*/ 8297877 w 8394178"/>
              <a:gd name="connsiteY14" fmla="*/ 1458060 h 6857999"/>
              <a:gd name="connsiteX15" fmla="*/ 8315502 w 8394178"/>
              <a:gd name="connsiteY15" fmla="*/ 1513175 h 6857999"/>
              <a:gd name="connsiteX16" fmla="*/ 8342335 w 8394178"/>
              <a:gd name="connsiteY16" fmla="*/ 1570809 h 6857999"/>
              <a:gd name="connsiteX17" fmla="*/ 8324762 w 8394178"/>
              <a:gd name="connsiteY17" fmla="*/ 1632434 h 6857999"/>
              <a:gd name="connsiteX18" fmla="*/ 8319231 w 8394178"/>
              <a:gd name="connsiteY18" fmla="*/ 1742490 h 6857999"/>
              <a:gd name="connsiteX19" fmla="*/ 8343694 w 8394178"/>
              <a:gd name="connsiteY19" fmla="*/ 1812272 h 6857999"/>
              <a:gd name="connsiteX20" fmla="*/ 8379488 w 8394178"/>
              <a:gd name="connsiteY20" fmla="*/ 1856766 h 6857999"/>
              <a:gd name="connsiteX21" fmla="*/ 8385055 w 8394178"/>
              <a:gd name="connsiteY21" fmla="*/ 1923433 h 6857999"/>
              <a:gd name="connsiteX22" fmla="*/ 8386906 w 8394178"/>
              <a:gd name="connsiteY22" fmla="*/ 1972204 h 6857999"/>
              <a:gd name="connsiteX23" fmla="*/ 8386681 w 8394178"/>
              <a:gd name="connsiteY23" fmla="*/ 2066205 h 6857999"/>
              <a:gd name="connsiteX24" fmla="*/ 8380052 w 8394178"/>
              <a:gd name="connsiteY24" fmla="*/ 2227417 h 6857999"/>
              <a:gd name="connsiteX25" fmla="*/ 8374483 w 8394178"/>
              <a:gd name="connsiteY25" fmla="*/ 2510933 h 6857999"/>
              <a:gd name="connsiteX26" fmla="*/ 8375191 w 8394178"/>
              <a:gd name="connsiteY26" fmla="*/ 2741866 h 6857999"/>
              <a:gd name="connsiteX27" fmla="*/ 8384389 w 8394178"/>
              <a:gd name="connsiteY27" fmla="*/ 2864935 h 6857999"/>
              <a:gd name="connsiteX28" fmla="*/ 8391822 w 8394178"/>
              <a:gd name="connsiteY28" fmla="*/ 2950807 h 6857999"/>
              <a:gd name="connsiteX29" fmla="*/ 8378111 w 8394178"/>
              <a:gd name="connsiteY29" fmla="*/ 2978246 h 6857999"/>
              <a:gd name="connsiteX30" fmla="*/ 8375025 w 8394178"/>
              <a:gd name="connsiteY30" fmla="*/ 2995916 h 6857999"/>
              <a:gd name="connsiteX31" fmla="*/ 8366764 w 8394178"/>
              <a:gd name="connsiteY31" fmla="*/ 2998648 h 6857999"/>
              <a:gd name="connsiteX32" fmla="*/ 8356827 w 8394178"/>
              <a:gd name="connsiteY32" fmla="*/ 3023630 h 6857999"/>
              <a:gd name="connsiteX33" fmla="*/ 8348883 w 8394178"/>
              <a:gd name="connsiteY33" fmla="*/ 3096975 h 6857999"/>
              <a:gd name="connsiteX34" fmla="*/ 8331320 w 8394178"/>
              <a:gd name="connsiteY34" fmla="*/ 3216657 h 6857999"/>
              <a:gd name="connsiteX35" fmla="*/ 8334250 w 8394178"/>
              <a:gd name="connsiteY35" fmla="*/ 3310980 h 6857999"/>
              <a:gd name="connsiteX36" fmla="*/ 8323018 w 8394178"/>
              <a:gd name="connsiteY36" fmla="*/ 3344725 h 6857999"/>
              <a:gd name="connsiteX37" fmla="*/ 8312317 w 8394178"/>
              <a:gd name="connsiteY37" fmla="*/ 3393250 h 6857999"/>
              <a:gd name="connsiteX38" fmla="*/ 8299110 w 8394178"/>
              <a:gd name="connsiteY38" fmla="*/ 3514536 h 6857999"/>
              <a:gd name="connsiteX39" fmla="*/ 8279421 w 8394178"/>
              <a:gd name="connsiteY39" fmla="*/ 3686149 h 6857999"/>
              <a:gd name="connsiteX40" fmla="*/ 8273021 w 8394178"/>
              <a:gd name="connsiteY40" fmla="*/ 3692208 h 6857999"/>
              <a:gd name="connsiteX41" fmla="*/ 8260968 w 8394178"/>
              <a:gd name="connsiteY41" fmla="*/ 3776022 h 6857999"/>
              <a:gd name="connsiteX42" fmla="*/ 8209415 w 8394178"/>
              <a:gd name="connsiteY42" fmla="*/ 4060536 h 6857999"/>
              <a:gd name="connsiteX43" fmla="*/ 8203359 w 8394178"/>
              <a:gd name="connsiteY43" fmla="*/ 4222149 h 6857999"/>
              <a:gd name="connsiteX44" fmla="*/ 8197502 w 8394178"/>
              <a:gd name="connsiteY44" fmla="*/ 4364683 h 6857999"/>
              <a:gd name="connsiteX45" fmla="*/ 8189960 w 8394178"/>
              <a:gd name="connsiteY45" fmla="*/ 4462471 h 6857999"/>
              <a:gd name="connsiteX46" fmla="*/ 8157285 w 8394178"/>
              <a:gd name="connsiteY46" fmla="*/ 4526395 h 6857999"/>
              <a:gd name="connsiteX47" fmla="*/ 8127583 w 8394178"/>
              <a:gd name="connsiteY47" fmla="*/ 4649885 h 6857999"/>
              <a:gd name="connsiteX48" fmla="*/ 8086875 w 8394178"/>
              <a:gd name="connsiteY48" fmla="*/ 4799019 h 6857999"/>
              <a:gd name="connsiteX49" fmla="*/ 8071779 w 8394178"/>
              <a:gd name="connsiteY49" fmla="*/ 4849614 h 6857999"/>
              <a:gd name="connsiteX50" fmla="*/ 8046521 w 8394178"/>
              <a:gd name="connsiteY50" fmla="*/ 4919971 h 6857999"/>
              <a:gd name="connsiteX51" fmla="*/ 7999171 w 8394178"/>
              <a:gd name="connsiteY51" fmla="*/ 5010766 h 6857999"/>
              <a:gd name="connsiteX52" fmla="*/ 7974494 w 8394178"/>
              <a:gd name="connsiteY52" fmla="*/ 5088190 h 6857999"/>
              <a:gd name="connsiteX53" fmla="*/ 7960017 w 8394178"/>
              <a:gd name="connsiteY53" fmla="*/ 5143922 h 6857999"/>
              <a:gd name="connsiteX54" fmla="*/ 7940570 w 8394178"/>
              <a:gd name="connsiteY54" fmla="*/ 5284346 h 6857999"/>
              <a:gd name="connsiteX55" fmla="*/ 7923844 w 8394178"/>
              <a:gd name="connsiteY55" fmla="*/ 5390948 h 6857999"/>
              <a:gd name="connsiteX56" fmla="*/ 7905061 w 8394178"/>
              <a:gd name="connsiteY56" fmla="*/ 5470854 h 6857999"/>
              <a:gd name="connsiteX57" fmla="*/ 7900574 w 8394178"/>
              <a:gd name="connsiteY57" fmla="*/ 5529643 h 6857999"/>
              <a:gd name="connsiteX58" fmla="*/ 7889879 w 8394178"/>
              <a:gd name="connsiteY58" fmla="*/ 5597292 h 6857999"/>
              <a:gd name="connsiteX59" fmla="*/ 7881533 w 8394178"/>
              <a:gd name="connsiteY59" fmla="*/ 5608899 h 6857999"/>
              <a:gd name="connsiteX60" fmla="*/ 7866845 w 8394178"/>
              <a:gd name="connsiteY60" fmla="*/ 5684911 h 6857999"/>
              <a:gd name="connsiteX61" fmla="*/ 7866707 w 8394178"/>
              <a:gd name="connsiteY61" fmla="*/ 5755776 h 6857999"/>
              <a:gd name="connsiteX62" fmla="*/ 7858630 w 8394178"/>
              <a:gd name="connsiteY62" fmla="*/ 5889599 h 6857999"/>
              <a:gd name="connsiteX63" fmla="*/ 7862852 w 8394178"/>
              <a:gd name="connsiteY63" fmla="*/ 5989744 h 6857999"/>
              <a:gd name="connsiteX64" fmla="*/ 7834617 w 8394178"/>
              <a:gd name="connsiteY64" fmla="*/ 6084926 h 6857999"/>
              <a:gd name="connsiteX65" fmla="*/ 7830440 w 8394178"/>
              <a:gd name="connsiteY65" fmla="*/ 6346549 h 6857999"/>
              <a:gd name="connsiteX66" fmla="*/ 7828988 w 8394178"/>
              <a:gd name="connsiteY66" fmla="*/ 6527527 h 6857999"/>
              <a:gd name="connsiteX67" fmla="*/ 7833220 w 8394178"/>
              <a:gd name="connsiteY67" fmla="*/ 6627129 h 6857999"/>
              <a:gd name="connsiteX68" fmla="*/ 7833451 w 8394178"/>
              <a:gd name="connsiteY68" fmla="*/ 6694819 h 6857999"/>
              <a:gd name="connsiteX69" fmla="*/ 7859394 w 8394178"/>
              <a:gd name="connsiteY69" fmla="*/ 6765445 h 6857999"/>
              <a:gd name="connsiteX70" fmla="*/ 7866873 w 8394178"/>
              <a:gd name="connsiteY70" fmla="*/ 6844697 h 6857999"/>
              <a:gd name="connsiteX71" fmla="*/ 7868076 w 8394178"/>
              <a:gd name="connsiteY71" fmla="*/ 6857999 h 6857999"/>
              <a:gd name="connsiteX72" fmla="*/ 2920621 w 8394178"/>
              <a:gd name="connsiteY72" fmla="*/ 6857999 h 6857999"/>
              <a:gd name="connsiteX73" fmla="*/ 0 w 8394178"/>
              <a:gd name="connsiteY73" fmla="*/ 6857999 h 6857999"/>
              <a:gd name="connsiteX74" fmla="*/ 0 w 8394178"/>
              <a:gd name="connsiteY74" fmla="*/ 0 h 6857999"/>
              <a:gd name="connsiteX0" fmla="*/ 0 w 8394178"/>
              <a:gd name="connsiteY0" fmla="*/ 0 h 6857999"/>
              <a:gd name="connsiteX1" fmla="*/ 8236175 w 8394178"/>
              <a:gd name="connsiteY1" fmla="*/ 2 h 6857999"/>
              <a:gd name="connsiteX2" fmla="*/ 8231178 w 8394178"/>
              <a:gd name="connsiteY2" fmla="*/ 14562 h 6857999"/>
              <a:gd name="connsiteX3" fmla="*/ 8234773 w 8394178"/>
              <a:gd name="connsiteY3" fmla="*/ 59077 h 6857999"/>
              <a:gd name="connsiteX4" fmla="*/ 8227623 w 8394178"/>
              <a:gd name="connsiteY4" fmla="*/ 107668 h 6857999"/>
              <a:gd name="connsiteX5" fmla="*/ 8246150 w 8394178"/>
              <a:gd name="connsiteY5" fmla="*/ 246136 h 6857999"/>
              <a:gd name="connsiteX6" fmla="*/ 8224308 w 8394178"/>
              <a:gd name="connsiteY6" fmla="*/ 372908 h 6857999"/>
              <a:gd name="connsiteX7" fmla="*/ 8221687 w 8394178"/>
              <a:gd name="connsiteY7" fmla="*/ 450607 h 6857999"/>
              <a:gd name="connsiteX8" fmla="*/ 8232987 w 8394178"/>
              <a:gd name="connsiteY8" fmla="*/ 812800 h 6857999"/>
              <a:gd name="connsiteX9" fmla="*/ 8241364 w 8394178"/>
              <a:gd name="connsiteY9" fmla="*/ 912727 h 6857999"/>
              <a:gd name="connsiteX10" fmla="*/ 8240165 w 8394178"/>
              <a:gd name="connsiteY10" fmla="*/ 989950 h 6857999"/>
              <a:gd name="connsiteX11" fmla="*/ 8243561 w 8394178"/>
              <a:gd name="connsiteY11" fmla="*/ 1141745 h 6857999"/>
              <a:gd name="connsiteX12" fmla="*/ 8256144 w 8394178"/>
              <a:gd name="connsiteY12" fmla="*/ 1265454 h 6857999"/>
              <a:gd name="connsiteX13" fmla="*/ 8281494 w 8394178"/>
              <a:gd name="connsiteY13" fmla="*/ 1385480 h 6857999"/>
              <a:gd name="connsiteX14" fmla="*/ 8297877 w 8394178"/>
              <a:gd name="connsiteY14" fmla="*/ 1458060 h 6857999"/>
              <a:gd name="connsiteX15" fmla="*/ 8315502 w 8394178"/>
              <a:gd name="connsiteY15" fmla="*/ 1513175 h 6857999"/>
              <a:gd name="connsiteX16" fmla="*/ 8342335 w 8394178"/>
              <a:gd name="connsiteY16" fmla="*/ 1570809 h 6857999"/>
              <a:gd name="connsiteX17" fmla="*/ 8324762 w 8394178"/>
              <a:gd name="connsiteY17" fmla="*/ 1632434 h 6857999"/>
              <a:gd name="connsiteX18" fmla="*/ 8319231 w 8394178"/>
              <a:gd name="connsiteY18" fmla="*/ 1742490 h 6857999"/>
              <a:gd name="connsiteX19" fmla="*/ 8343694 w 8394178"/>
              <a:gd name="connsiteY19" fmla="*/ 1812272 h 6857999"/>
              <a:gd name="connsiteX20" fmla="*/ 8379488 w 8394178"/>
              <a:gd name="connsiteY20" fmla="*/ 1856766 h 6857999"/>
              <a:gd name="connsiteX21" fmla="*/ 8385055 w 8394178"/>
              <a:gd name="connsiteY21" fmla="*/ 1923433 h 6857999"/>
              <a:gd name="connsiteX22" fmla="*/ 8386906 w 8394178"/>
              <a:gd name="connsiteY22" fmla="*/ 1972204 h 6857999"/>
              <a:gd name="connsiteX23" fmla="*/ 8386681 w 8394178"/>
              <a:gd name="connsiteY23" fmla="*/ 2066205 h 6857999"/>
              <a:gd name="connsiteX24" fmla="*/ 8380052 w 8394178"/>
              <a:gd name="connsiteY24" fmla="*/ 2227417 h 6857999"/>
              <a:gd name="connsiteX25" fmla="*/ 8374483 w 8394178"/>
              <a:gd name="connsiteY25" fmla="*/ 2510933 h 6857999"/>
              <a:gd name="connsiteX26" fmla="*/ 8375191 w 8394178"/>
              <a:gd name="connsiteY26" fmla="*/ 2741866 h 6857999"/>
              <a:gd name="connsiteX27" fmla="*/ 8384389 w 8394178"/>
              <a:gd name="connsiteY27" fmla="*/ 2864935 h 6857999"/>
              <a:gd name="connsiteX28" fmla="*/ 8391822 w 8394178"/>
              <a:gd name="connsiteY28" fmla="*/ 2950807 h 6857999"/>
              <a:gd name="connsiteX29" fmla="*/ 8378111 w 8394178"/>
              <a:gd name="connsiteY29" fmla="*/ 2978246 h 6857999"/>
              <a:gd name="connsiteX30" fmla="*/ 8375025 w 8394178"/>
              <a:gd name="connsiteY30" fmla="*/ 2995916 h 6857999"/>
              <a:gd name="connsiteX31" fmla="*/ 8366764 w 8394178"/>
              <a:gd name="connsiteY31" fmla="*/ 2998648 h 6857999"/>
              <a:gd name="connsiteX32" fmla="*/ 8356827 w 8394178"/>
              <a:gd name="connsiteY32" fmla="*/ 3023630 h 6857999"/>
              <a:gd name="connsiteX33" fmla="*/ 8348883 w 8394178"/>
              <a:gd name="connsiteY33" fmla="*/ 3096975 h 6857999"/>
              <a:gd name="connsiteX34" fmla="*/ 8331320 w 8394178"/>
              <a:gd name="connsiteY34" fmla="*/ 3216657 h 6857999"/>
              <a:gd name="connsiteX35" fmla="*/ 8334250 w 8394178"/>
              <a:gd name="connsiteY35" fmla="*/ 3310980 h 6857999"/>
              <a:gd name="connsiteX36" fmla="*/ 8323018 w 8394178"/>
              <a:gd name="connsiteY36" fmla="*/ 3344725 h 6857999"/>
              <a:gd name="connsiteX37" fmla="*/ 8312317 w 8394178"/>
              <a:gd name="connsiteY37" fmla="*/ 3393250 h 6857999"/>
              <a:gd name="connsiteX38" fmla="*/ 8299110 w 8394178"/>
              <a:gd name="connsiteY38" fmla="*/ 3514536 h 6857999"/>
              <a:gd name="connsiteX39" fmla="*/ 8279421 w 8394178"/>
              <a:gd name="connsiteY39" fmla="*/ 3686149 h 6857999"/>
              <a:gd name="connsiteX40" fmla="*/ 8273021 w 8394178"/>
              <a:gd name="connsiteY40" fmla="*/ 3692208 h 6857999"/>
              <a:gd name="connsiteX41" fmla="*/ 8260968 w 8394178"/>
              <a:gd name="connsiteY41" fmla="*/ 3776022 h 6857999"/>
              <a:gd name="connsiteX42" fmla="*/ 8209415 w 8394178"/>
              <a:gd name="connsiteY42" fmla="*/ 4060536 h 6857999"/>
              <a:gd name="connsiteX43" fmla="*/ 8203359 w 8394178"/>
              <a:gd name="connsiteY43" fmla="*/ 4222149 h 6857999"/>
              <a:gd name="connsiteX44" fmla="*/ 8197502 w 8394178"/>
              <a:gd name="connsiteY44" fmla="*/ 4364683 h 6857999"/>
              <a:gd name="connsiteX45" fmla="*/ 8189960 w 8394178"/>
              <a:gd name="connsiteY45" fmla="*/ 4462471 h 6857999"/>
              <a:gd name="connsiteX46" fmla="*/ 8157285 w 8394178"/>
              <a:gd name="connsiteY46" fmla="*/ 4526395 h 6857999"/>
              <a:gd name="connsiteX47" fmla="*/ 8127583 w 8394178"/>
              <a:gd name="connsiteY47" fmla="*/ 4649885 h 6857999"/>
              <a:gd name="connsiteX48" fmla="*/ 8086875 w 8394178"/>
              <a:gd name="connsiteY48" fmla="*/ 4799019 h 6857999"/>
              <a:gd name="connsiteX49" fmla="*/ 8071779 w 8394178"/>
              <a:gd name="connsiteY49" fmla="*/ 4849614 h 6857999"/>
              <a:gd name="connsiteX50" fmla="*/ 8046521 w 8394178"/>
              <a:gd name="connsiteY50" fmla="*/ 4919971 h 6857999"/>
              <a:gd name="connsiteX51" fmla="*/ 7999171 w 8394178"/>
              <a:gd name="connsiteY51" fmla="*/ 5010766 h 6857999"/>
              <a:gd name="connsiteX52" fmla="*/ 7974494 w 8394178"/>
              <a:gd name="connsiteY52" fmla="*/ 5088190 h 6857999"/>
              <a:gd name="connsiteX53" fmla="*/ 7960017 w 8394178"/>
              <a:gd name="connsiteY53" fmla="*/ 5143922 h 6857999"/>
              <a:gd name="connsiteX54" fmla="*/ 7940570 w 8394178"/>
              <a:gd name="connsiteY54" fmla="*/ 5284346 h 6857999"/>
              <a:gd name="connsiteX55" fmla="*/ 7923844 w 8394178"/>
              <a:gd name="connsiteY55" fmla="*/ 5390948 h 6857999"/>
              <a:gd name="connsiteX56" fmla="*/ 7905061 w 8394178"/>
              <a:gd name="connsiteY56" fmla="*/ 5470854 h 6857999"/>
              <a:gd name="connsiteX57" fmla="*/ 7900574 w 8394178"/>
              <a:gd name="connsiteY57" fmla="*/ 5529643 h 6857999"/>
              <a:gd name="connsiteX58" fmla="*/ 7889879 w 8394178"/>
              <a:gd name="connsiteY58" fmla="*/ 5597292 h 6857999"/>
              <a:gd name="connsiteX59" fmla="*/ 7881533 w 8394178"/>
              <a:gd name="connsiteY59" fmla="*/ 5608899 h 6857999"/>
              <a:gd name="connsiteX60" fmla="*/ 7866845 w 8394178"/>
              <a:gd name="connsiteY60" fmla="*/ 5684911 h 6857999"/>
              <a:gd name="connsiteX61" fmla="*/ 7866707 w 8394178"/>
              <a:gd name="connsiteY61" fmla="*/ 5755776 h 6857999"/>
              <a:gd name="connsiteX62" fmla="*/ 7858630 w 8394178"/>
              <a:gd name="connsiteY62" fmla="*/ 5889599 h 6857999"/>
              <a:gd name="connsiteX63" fmla="*/ 7862852 w 8394178"/>
              <a:gd name="connsiteY63" fmla="*/ 5989744 h 6857999"/>
              <a:gd name="connsiteX64" fmla="*/ 7834617 w 8394178"/>
              <a:gd name="connsiteY64" fmla="*/ 6084926 h 6857999"/>
              <a:gd name="connsiteX65" fmla="*/ 7830440 w 8394178"/>
              <a:gd name="connsiteY65" fmla="*/ 6346549 h 6857999"/>
              <a:gd name="connsiteX66" fmla="*/ 7828988 w 8394178"/>
              <a:gd name="connsiteY66" fmla="*/ 6527527 h 6857999"/>
              <a:gd name="connsiteX67" fmla="*/ 7833220 w 8394178"/>
              <a:gd name="connsiteY67" fmla="*/ 6627129 h 6857999"/>
              <a:gd name="connsiteX68" fmla="*/ 7833451 w 8394178"/>
              <a:gd name="connsiteY68" fmla="*/ 6694819 h 6857999"/>
              <a:gd name="connsiteX69" fmla="*/ 7859394 w 8394178"/>
              <a:gd name="connsiteY69" fmla="*/ 6765445 h 6857999"/>
              <a:gd name="connsiteX70" fmla="*/ 7866873 w 8394178"/>
              <a:gd name="connsiteY70" fmla="*/ 6844697 h 6857999"/>
              <a:gd name="connsiteX71" fmla="*/ 7868076 w 8394178"/>
              <a:gd name="connsiteY71" fmla="*/ 6857999 h 6857999"/>
              <a:gd name="connsiteX72" fmla="*/ 0 w 8394178"/>
              <a:gd name="connsiteY72" fmla="*/ 6857999 h 6857999"/>
              <a:gd name="connsiteX73" fmla="*/ 0 w 8394178"/>
              <a:gd name="connsiteY73"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394178" h="6857999">
                <a:moveTo>
                  <a:pt x="0" y="0"/>
                </a:moveTo>
                <a:lnTo>
                  <a:pt x="8236175" y="2"/>
                </a:lnTo>
                <a:lnTo>
                  <a:pt x="8231178" y="14562"/>
                </a:lnTo>
                <a:lnTo>
                  <a:pt x="8234773" y="59077"/>
                </a:lnTo>
                <a:cubicBezTo>
                  <a:pt x="8235275" y="76949"/>
                  <a:pt x="8227121" y="89796"/>
                  <a:pt x="8227623" y="107668"/>
                </a:cubicBezTo>
                <a:cubicBezTo>
                  <a:pt x="8211139" y="138162"/>
                  <a:pt x="8246703" y="201929"/>
                  <a:pt x="8246150" y="246136"/>
                </a:cubicBezTo>
                <a:cubicBezTo>
                  <a:pt x="8245598" y="290343"/>
                  <a:pt x="8257389" y="364179"/>
                  <a:pt x="8224308" y="372908"/>
                </a:cubicBezTo>
                <a:cubicBezTo>
                  <a:pt x="8218864" y="431308"/>
                  <a:pt x="8228745" y="357606"/>
                  <a:pt x="8221687" y="450607"/>
                </a:cubicBezTo>
                <a:cubicBezTo>
                  <a:pt x="8253150" y="551950"/>
                  <a:pt x="8221677" y="787036"/>
                  <a:pt x="8232987" y="812800"/>
                </a:cubicBezTo>
                <a:cubicBezTo>
                  <a:pt x="8263719" y="860799"/>
                  <a:pt x="8226505" y="854953"/>
                  <a:pt x="8241364" y="912727"/>
                </a:cubicBezTo>
                <a:cubicBezTo>
                  <a:pt x="8249854" y="945986"/>
                  <a:pt x="8239798" y="951781"/>
                  <a:pt x="8240165" y="989950"/>
                </a:cubicBezTo>
                <a:cubicBezTo>
                  <a:pt x="8240531" y="1028120"/>
                  <a:pt x="8240898" y="1095828"/>
                  <a:pt x="8243561" y="1141745"/>
                </a:cubicBezTo>
                <a:cubicBezTo>
                  <a:pt x="8246223" y="1187662"/>
                  <a:pt x="8256010" y="1234783"/>
                  <a:pt x="8256144" y="1265454"/>
                </a:cubicBezTo>
                <a:cubicBezTo>
                  <a:pt x="8246450" y="1304052"/>
                  <a:pt x="8278372" y="1370755"/>
                  <a:pt x="8281494" y="1385480"/>
                </a:cubicBezTo>
                <a:cubicBezTo>
                  <a:pt x="8294281" y="1422714"/>
                  <a:pt x="8303397" y="1428103"/>
                  <a:pt x="8297877" y="1458060"/>
                </a:cubicBezTo>
                <a:cubicBezTo>
                  <a:pt x="8297983" y="1468057"/>
                  <a:pt x="8315397" y="1503177"/>
                  <a:pt x="8315502" y="1513175"/>
                </a:cubicBezTo>
                <a:lnTo>
                  <a:pt x="8342335" y="1570809"/>
                </a:lnTo>
                <a:cubicBezTo>
                  <a:pt x="8365894" y="1617136"/>
                  <a:pt x="8315600" y="1595486"/>
                  <a:pt x="8324762" y="1632434"/>
                </a:cubicBezTo>
                <a:cubicBezTo>
                  <a:pt x="8345804" y="1713683"/>
                  <a:pt x="8308403" y="1715203"/>
                  <a:pt x="8319231" y="1742490"/>
                </a:cubicBezTo>
                <a:cubicBezTo>
                  <a:pt x="8327385" y="1767736"/>
                  <a:pt x="8335540" y="1787026"/>
                  <a:pt x="8343694" y="1812272"/>
                </a:cubicBezTo>
                <a:cubicBezTo>
                  <a:pt x="8345710" y="1818102"/>
                  <a:pt x="8382841" y="1845254"/>
                  <a:pt x="8379488" y="1856766"/>
                </a:cubicBezTo>
                <a:lnTo>
                  <a:pt x="8385055" y="1923433"/>
                </a:lnTo>
                <a:lnTo>
                  <a:pt x="8386906" y="1972204"/>
                </a:lnTo>
                <a:cubicBezTo>
                  <a:pt x="8389102" y="1979569"/>
                  <a:pt x="8382464" y="2060117"/>
                  <a:pt x="8386681" y="2066205"/>
                </a:cubicBezTo>
                <a:cubicBezTo>
                  <a:pt x="8400709" y="2153571"/>
                  <a:pt x="8366045" y="2189849"/>
                  <a:pt x="8380052" y="2227417"/>
                </a:cubicBezTo>
                <a:cubicBezTo>
                  <a:pt x="8372543" y="2317591"/>
                  <a:pt x="8379811" y="2407644"/>
                  <a:pt x="8374483" y="2510933"/>
                </a:cubicBezTo>
                <a:cubicBezTo>
                  <a:pt x="8396772" y="2597916"/>
                  <a:pt x="8370232" y="2649734"/>
                  <a:pt x="8375191" y="2741866"/>
                </a:cubicBezTo>
                <a:cubicBezTo>
                  <a:pt x="8394024" y="2779815"/>
                  <a:pt x="8395428" y="2817058"/>
                  <a:pt x="8384389" y="2864935"/>
                </a:cubicBezTo>
                <a:cubicBezTo>
                  <a:pt x="8416004" y="2860552"/>
                  <a:pt x="8357917" y="2937673"/>
                  <a:pt x="8391822" y="2950807"/>
                </a:cubicBezTo>
                <a:lnTo>
                  <a:pt x="8378111" y="2978246"/>
                </a:lnTo>
                <a:lnTo>
                  <a:pt x="8375025" y="2995916"/>
                </a:lnTo>
                <a:lnTo>
                  <a:pt x="8366764" y="2998648"/>
                </a:lnTo>
                <a:lnTo>
                  <a:pt x="8356827" y="3023630"/>
                </a:lnTo>
                <a:cubicBezTo>
                  <a:pt x="8354245" y="3033333"/>
                  <a:pt x="8348477" y="3084375"/>
                  <a:pt x="8348883" y="3096975"/>
                </a:cubicBezTo>
                <a:cubicBezTo>
                  <a:pt x="8363039" y="3142205"/>
                  <a:pt x="8312062" y="3160433"/>
                  <a:pt x="8331320" y="3216657"/>
                </a:cubicBezTo>
                <a:cubicBezTo>
                  <a:pt x="8335649" y="3237178"/>
                  <a:pt x="8345170" y="3299737"/>
                  <a:pt x="8334250" y="3310980"/>
                </a:cubicBezTo>
                <a:cubicBezTo>
                  <a:pt x="8331414" y="3323902"/>
                  <a:pt x="8334413" y="3339340"/>
                  <a:pt x="8323018" y="3344725"/>
                </a:cubicBezTo>
                <a:cubicBezTo>
                  <a:pt x="8309183" y="3353908"/>
                  <a:pt x="8327822" y="3400659"/>
                  <a:pt x="8312317" y="3393250"/>
                </a:cubicBezTo>
                <a:cubicBezTo>
                  <a:pt x="8325036" y="3426421"/>
                  <a:pt x="8307258" y="3487753"/>
                  <a:pt x="8299110" y="3514536"/>
                </a:cubicBezTo>
                <a:cubicBezTo>
                  <a:pt x="8293627" y="3563353"/>
                  <a:pt x="8281866" y="3650327"/>
                  <a:pt x="8279421" y="3686149"/>
                </a:cubicBezTo>
                <a:cubicBezTo>
                  <a:pt x="8277133" y="3687657"/>
                  <a:pt x="8276096" y="3677229"/>
                  <a:pt x="8273021" y="3692208"/>
                </a:cubicBezTo>
                <a:cubicBezTo>
                  <a:pt x="8269945" y="3707187"/>
                  <a:pt x="8252471" y="3757479"/>
                  <a:pt x="8260968" y="3776022"/>
                </a:cubicBezTo>
                <a:cubicBezTo>
                  <a:pt x="8231046" y="3875691"/>
                  <a:pt x="8223343" y="4023237"/>
                  <a:pt x="8209415" y="4060536"/>
                </a:cubicBezTo>
                <a:cubicBezTo>
                  <a:pt x="8204523" y="4150698"/>
                  <a:pt x="8212636" y="4164564"/>
                  <a:pt x="8203359" y="4222149"/>
                </a:cubicBezTo>
                <a:cubicBezTo>
                  <a:pt x="8198769" y="4287917"/>
                  <a:pt x="8194167" y="4339232"/>
                  <a:pt x="8197502" y="4364683"/>
                </a:cubicBezTo>
                <a:lnTo>
                  <a:pt x="8189960" y="4462471"/>
                </a:lnTo>
                <a:cubicBezTo>
                  <a:pt x="8192241" y="4503329"/>
                  <a:pt x="8157418" y="4500454"/>
                  <a:pt x="8157285" y="4526395"/>
                </a:cubicBezTo>
                <a:cubicBezTo>
                  <a:pt x="8151441" y="4623008"/>
                  <a:pt x="8136733" y="4632050"/>
                  <a:pt x="8127583" y="4649885"/>
                </a:cubicBezTo>
                <a:cubicBezTo>
                  <a:pt x="8109657" y="4687979"/>
                  <a:pt x="8101631" y="4758928"/>
                  <a:pt x="8086875" y="4799019"/>
                </a:cubicBezTo>
                <a:cubicBezTo>
                  <a:pt x="8070221" y="4834076"/>
                  <a:pt x="8077158" y="4811645"/>
                  <a:pt x="8071779" y="4849614"/>
                </a:cubicBezTo>
                <a:cubicBezTo>
                  <a:pt x="8057300" y="4853334"/>
                  <a:pt x="8029516" y="4883089"/>
                  <a:pt x="8046521" y="4919971"/>
                </a:cubicBezTo>
                <a:lnTo>
                  <a:pt x="7999171" y="5010766"/>
                </a:lnTo>
                <a:cubicBezTo>
                  <a:pt x="7980458" y="4983259"/>
                  <a:pt x="7994018" y="5107656"/>
                  <a:pt x="7974494" y="5088190"/>
                </a:cubicBezTo>
                <a:cubicBezTo>
                  <a:pt x="7961479" y="5102008"/>
                  <a:pt x="7970341" y="5118851"/>
                  <a:pt x="7960017" y="5143922"/>
                </a:cubicBezTo>
                <a:cubicBezTo>
                  <a:pt x="7951381" y="5192745"/>
                  <a:pt x="7947519" y="5226225"/>
                  <a:pt x="7940570" y="5284346"/>
                </a:cubicBezTo>
                <a:cubicBezTo>
                  <a:pt x="7938188" y="5338386"/>
                  <a:pt x="7933705" y="5337325"/>
                  <a:pt x="7923844" y="5390948"/>
                </a:cubicBezTo>
                <a:cubicBezTo>
                  <a:pt x="7922596" y="5429655"/>
                  <a:pt x="7906054" y="5449508"/>
                  <a:pt x="7905061" y="5470854"/>
                </a:cubicBezTo>
                <a:cubicBezTo>
                  <a:pt x="7925924" y="5526328"/>
                  <a:pt x="7883497" y="5496377"/>
                  <a:pt x="7900574" y="5529643"/>
                </a:cubicBezTo>
                <a:cubicBezTo>
                  <a:pt x="7894813" y="5550879"/>
                  <a:pt x="7899366" y="5587444"/>
                  <a:pt x="7889879" y="5597292"/>
                </a:cubicBezTo>
                <a:lnTo>
                  <a:pt x="7881533" y="5608899"/>
                </a:lnTo>
                <a:cubicBezTo>
                  <a:pt x="7877694" y="5623501"/>
                  <a:pt x="7869316" y="5660431"/>
                  <a:pt x="7866845" y="5684911"/>
                </a:cubicBezTo>
                <a:cubicBezTo>
                  <a:pt x="7856004" y="5692608"/>
                  <a:pt x="7861304" y="5734344"/>
                  <a:pt x="7866707" y="5755776"/>
                </a:cubicBezTo>
                <a:cubicBezTo>
                  <a:pt x="7867905" y="5792777"/>
                  <a:pt x="7841786" y="5848613"/>
                  <a:pt x="7858630" y="5889599"/>
                </a:cubicBezTo>
                <a:cubicBezTo>
                  <a:pt x="7861076" y="5932097"/>
                  <a:pt x="7859359" y="5940901"/>
                  <a:pt x="7862852" y="5989744"/>
                </a:cubicBezTo>
                <a:cubicBezTo>
                  <a:pt x="7870213" y="6020787"/>
                  <a:pt x="7836478" y="6024963"/>
                  <a:pt x="7834617" y="6084926"/>
                </a:cubicBezTo>
                <a:cubicBezTo>
                  <a:pt x="7828898" y="6134231"/>
                  <a:pt x="7850648" y="6240432"/>
                  <a:pt x="7830440" y="6346549"/>
                </a:cubicBezTo>
                <a:cubicBezTo>
                  <a:pt x="7840187" y="6409741"/>
                  <a:pt x="7834403" y="6468689"/>
                  <a:pt x="7828988" y="6527527"/>
                </a:cubicBezTo>
                <a:cubicBezTo>
                  <a:pt x="7812745" y="6585667"/>
                  <a:pt x="7840670" y="6579284"/>
                  <a:pt x="7833220" y="6627129"/>
                </a:cubicBezTo>
                <a:cubicBezTo>
                  <a:pt x="7836598" y="6635153"/>
                  <a:pt x="7838259" y="6697665"/>
                  <a:pt x="7833451" y="6694819"/>
                </a:cubicBezTo>
                <a:cubicBezTo>
                  <a:pt x="7835476" y="6716947"/>
                  <a:pt x="7854551" y="6732844"/>
                  <a:pt x="7859394" y="6765445"/>
                </a:cubicBezTo>
                <a:cubicBezTo>
                  <a:pt x="7860760" y="6776325"/>
                  <a:pt x="7863817" y="6810511"/>
                  <a:pt x="7866873" y="6844697"/>
                </a:cubicBezTo>
                <a:lnTo>
                  <a:pt x="7868076" y="6857999"/>
                </a:lnTo>
                <a:lnTo>
                  <a:pt x="0" y="6857999"/>
                </a:lnTo>
                <a:lnTo>
                  <a:pt x="0"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6276976" y="1045174"/>
            <a:ext cx="4661092" cy="2795160"/>
          </a:xfrm>
        </p:spPr>
        <p:txBody>
          <a:bodyPr vert="horz" lIns="91440" tIns="45720" rIns="91440" bIns="45720" rtlCol="0">
            <a:normAutofit/>
          </a:bodyPr>
          <a:lstStyle/>
          <a:p>
            <a:r>
              <a:rPr lang="en-US" sz="4400" b="1" kern="1200" dirty="0">
                <a:latin typeface="+mj-lt"/>
                <a:ea typeface="+mj-ea"/>
                <a:cs typeface="+mj-cs"/>
              </a:rPr>
              <a:t>Key Findings</a:t>
            </a:r>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6380462" y="4174333"/>
            <a:ext cx="4454121" cy="1508010"/>
          </a:xfrm>
        </p:spPr>
        <p:txBody>
          <a:bodyPr vert="horz" lIns="91440" tIns="45720" rIns="91440" bIns="45720" rtlCol="0">
            <a:normAutofit/>
          </a:bodyPr>
          <a:lstStyle/>
          <a:p>
            <a:pPr defTabSz="740664">
              <a:spcBef>
                <a:spcPts val="810"/>
              </a:spcBef>
            </a:pPr>
            <a:r>
              <a:rPr lang="en-US" sz="1800" kern="1200" dirty="0">
                <a:latin typeface="+mn-lt"/>
                <a:ea typeface="+mn-ea"/>
                <a:cs typeface="+mn-cs"/>
              </a:rPr>
              <a:t>Lariat Rental Company has 73 different car makes in their inventory. </a:t>
            </a:r>
            <a:r>
              <a:rPr lang="en-US" sz="1800" dirty="0"/>
              <a:t>T</a:t>
            </a:r>
            <a:r>
              <a:rPr lang="en-US" sz="1800" kern="1200" dirty="0">
                <a:latin typeface="+mn-lt"/>
                <a:ea typeface="+mn-ea"/>
                <a:cs typeface="+mn-cs"/>
              </a:rPr>
              <a:t>hose with higher rented lengths tend to have lower costs relative to revenue.</a:t>
            </a:r>
          </a:p>
        </p:txBody>
      </p:sp>
      <p:graphicFrame>
        <p:nvGraphicFramePr>
          <p:cNvPr id="4" name="Chart 3">
            <a:extLst>
              <a:ext uri="{FF2B5EF4-FFF2-40B4-BE49-F238E27FC236}">
                <a16:creationId xmlns:a16="http://schemas.microsoft.com/office/drawing/2014/main" id="{E675E343-4863-4873-029C-1BFDC4215E28}"/>
              </a:ext>
            </a:extLst>
          </p:cNvPr>
          <p:cNvGraphicFramePr>
            <a:graphicFrameLocks/>
          </p:cNvGraphicFramePr>
          <p:nvPr>
            <p:extLst>
              <p:ext uri="{D42A27DB-BD31-4B8C-83A1-F6EECF244321}">
                <p14:modId xmlns:p14="http://schemas.microsoft.com/office/powerpoint/2010/main" val="2463159365"/>
              </p:ext>
            </p:extLst>
          </p:nvPr>
        </p:nvGraphicFramePr>
        <p:xfrm>
          <a:off x="667387" y="1045174"/>
          <a:ext cx="3647438" cy="48282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5436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C4769C3-378B-D0CE-86A7-AEB8740ED4BD}"/>
              </a:ext>
            </a:extLst>
          </p:cNvPr>
          <p:cNvPicPr>
            <a:picLocks noChangeAspect="1"/>
          </p:cNvPicPr>
          <p:nvPr/>
        </p:nvPicPr>
        <p:blipFill>
          <a:blip r:embed="rId2"/>
          <a:stretch>
            <a:fillRect/>
          </a:stretch>
        </p:blipFill>
        <p:spPr>
          <a:xfrm>
            <a:off x="1289303" y="1656136"/>
            <a:ext cx="9613397" cy="1020327"/>
          </a:xfrm>
          <a:prstGeom prst="rect">
            <a:avLst/>
          </a:prstGeom>
        </p:spPr>
      </p:pic>
      <p:sp>
        <p:nvSpPr>
          <p:cNvPr id="16" name="Right Triangle 11">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26374-5570-4D09-AC56-0F86D706EDF5}"/>
              </a:ext>
            </a:extLst>
          </p:cNvPr>
          <p:cNvSpPr>
            <a:spLocks noGrp="1"/>
          </p:cNvSpPr>
          <p:nvPr>
            <p:ph type="ctrTitle"/>
          </p:nvPr>
        </p:nvSpPr>
        <p:spPr>
          <a:xfrm>
            <a:off x="1289304" y="2584173"/>
            <a:ext cx="8921672" cy="1713305"/>
          </a:xfrm>
        </p:spPr>
        <p:txBody>
          <a:bodyPr vert="horz" lIns="91440" tIns="45720" rIns="91440" bIns="45720" rtlCol="0" anchor="b">
            <a:normAutofit/>
          </a:bodyPr>
          <a:lstStyle/>
          <a:p>
            <a:pPr algn="l"/>
            <a:r>
              <a:rPr lang="en-US" sz="4400" b="1" kern="1200" dirty="0">
                <a:latin typeface="+mj-lt"/>
                <a:ea typeface="+mj-ea"/>
                <a:cs typeface="+mj-cs"/>
              </a:rPr>
              <a:t>Key Findings</a:t>
            </a:r>
          </a:p>
        </p:txBody>
      </p:sp>
      <p:sp>
        <p:nvSpPr>
          <p:cNvPr id="3" name="Subtitle 2">
            <a:extLst>
              <a:ext uri="{FF2B5EF4-FFF2-40B4-BE49-F238E27FC236}">
                <a16:creationId xmlns:a16="http://schemas.microsoft.com/office/drawing/2014/main" id="{49F69295-DCDE-4A31-A2C6-E3640C22883A}"/>
              </a:ext>
            </a:extLst>
          </p:cNvPr>
          <p:cNvSpPr>
            <a:spLocks noGrp="1"/>
          </p:cNvSpPr>
          <p:nvPr>
            <p:ph type="subTitle" idx="1"/>
          </p:nvPr>
        </p:nvSpPr>
        <p:spPr>
          <a:xfrm>
            <a:off x="1289303" y="4396867"/>
            <a:ext cx="7321298" cy="753165"/>
          </a:xfrm>
        </p:spPr>
        <p:txBody>
          <a:bodyPr vert="horz" lIns="91440" tIns="45720" rIns="91440" bIns="45720" rtlCol="0" anchor="t">
            <a:noAutofit/>
          </a:bodyPr>
          <a:lstStyle/>
          <a:p>
            <a:pPr algn="l" defTabSz="740664">
              <a:spcBef>
                <a:spcPts val="810"/>
              </a:spcBef>
            </a:pPr>
            <a:r>
              <a:rPr lang="en-US" sz="1800" kern="1200" dirty="0">
                <a:latin typeface="+mn-lt"/>
                <a:ea typeface="+mn-ea"/>
                <a:cs typeface="+mn-cs"/>
              </a:rPr>
              <a:t>The average rented length for each car by make is 81 days. In order to find solutions, car makes have been classified into 2 groups according to this average: those that are above the average </a:t>
            </a:r>
            <a:r>
              <a:rPr lang="en-US" sz="1800" i="1" kern="1200" dirty="0">
                <a:latin typeface="+mn-lt"/>
                <a:ea typeface="+mn-ea"/>
                <a:cs typeface="+mn-cs"/>
              </a:rPr>
              <a:t>(</a:t>
            </a:r>
            <a:r>
              <a:rPr lang="en-US" sz="1800" b="1" i="1" kern="1200" dirty="0">
                <a:latin typeface="+mn-lt"/>
                <a:ea typeface="+mn-ea"/>
                <a:cs typeface="+mn-cs"/>
              </a:rPr>
              <a:t>Top rented</a:t>
            </a:r>
            <a:r>
              <a:rPr lang="en-US" sz="1800" i="1" kern="1200" dirty="0">
                <a:latin typeface="+mn-lt"/>
                <a:ea typeface="+mn-ea"/>
                <a:cs typeface="+mn-cs"/>
              </a:rPr>
              <a:t>)</a:t>
            </a:r>
            <a:r>
              <a:rPr lang="en-US" sz="1800" kern="1200" dirty="0">
                <a:latin typeface="+mn-lt"/>
                <a:ea typeface="+mn-ea"/>
                <a:cs typeface="+mn-cs"/>
              </a:rPr>
              <a:t>, and those that are below or equal to the average </a:t>
            </a:r>
            <a:r>
              <a:rPr lang="en-US" sz="1800" i="1" kern="1200" dirty="0">
                <a:latin typeface="+mn-lt"/>
                <a:ea typeface="+mn-ea"/>
                <a:cs typeface="+mn-cs"/>
              </a:rPr>
              <a:t>(</a:t>
            </a:r>
            <a:r>
              <a:rPr lang="en-US" sz="1800" b="1" i="1" kern="1200" dirty="0">
                <a:latin typeface="+mn-lt"/>
                <a:ea typeface="+mn-ea"/>
                <a:cs typeface="+mn-cs"/>
              </a:rPr>
              <a:t>Bottom rented</a:t>
            </a:r>
            <a:r>
              <a:rPr lang="en-US" sz="1800" i="1" kern="1200" dirty="0">
                <a:latin typeface="+mn-lt"/>
                <a:ea typeface="+mn-ea"/>
                <a:cs typeface="+mn-cs"/>
              </a:rPr>
              <a:t>)</a:t>
            </a:r>
            <a:r>
              <a:rPr lang="en-US" sz="1800" kern="1200" dirty="0">
                <a:latin typeface="+mn-lt"/>
                <a:ea typeface="+mn-ea"/>
                <a:cs typeface="+mn-cs"/>
              </a:rPr>
              <a:t>.</a:t>
            </a:r>
          </a:p>
          <a:p>
            <a:pPr algn="l" defTabSz="740664">
              <a:spcBef>
                <a:spcPts val="810"/>
              </a:spcBef>
            </a:pPr>
            <a:r>
              <a:rPr lang="en-US" sz="1800" dirty="0"/>
              <a:t>These observations indicate that 2 scenarios should be tested:</a:t>
            </a:r>
          </a:p>
        </p:txBody>
      </p:sp>
    </p:spTree>
    <p:extLst>
      <p:ext uri="{BB962C8B-B14F-4D97-AF65-F5344CB8AC3E}">
        <p14:creationId xmlns:p14="http://schemas.microsoft.com/office/powerpoint/2010/main" val="2422551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31308212-FAF2-4F11-B533-71CE94E94BA0}"/>
              </a:ext>
            </a:extLst>
          </p:cNvPr>
          <p:cNvSpPr txBox="1">
            <a:spLocks/>
          </p:cNvSpPr>
          <p:nvPr/>
        </p:nvSpPr>
        <p:spPr>
          <a:xfrm>
            <a:off x="841248" y="256032"/>
            <a:ext cx="10506456" cy="101498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b="1" kern="1200">
                <a:solidFill>
                  <a:schemeClr val="tx1"/>
                </a:solidFill>
                <a:latin typeface="+mj-lt"/>
                <a:ea typeface="+mj-ea"/>
                <a:cs typeface="+mj-cs"/>
              </a:rPr>
              <a:t>Scenarios</a:t>
            </a:r>
            <a:endParaRPr lang="en-US" sz="4400" kern="1200">
              <a:solidFill>
                <a:schemeClr val="tx1"/>
              </a:solidFill>
              <a:latin typeface="+mj-lt"/>
              <a:ea typeface="+mj-ea"/>
              <a:cs typeface="+mj-cs"/>
            </a:endParaRPr>
          </a:p>
        </p:txBody>
      </p:sp>
      <p:sp>
        <p:nvSpPr>
          <p:cNvPr id="58" name="Rectangle 57">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0" name="Rectangle 59">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Subtitle 2">
            <a:extLst>
              <a:ext uri="{FF2B5EF4-FFF2-40B4-BE49-F238E27FC236}">
                <a16:creationId xmlns:a16="http://schemas.microsoft.com/office/drawing/2014/main" id="{703A2D11-6EEE-4F82-ACDE-3DC86686F4A8}"/>
              </a:ext>
            </a:extLst>
          </p:cNvPr>
          <p:cNvSpPr txBox="1">
            <a:spLocks/>
          </p:cNvSpPr>
          <p:nvPr/>
        </p:nvSpPr>
        <p:spPr>
          <a:xfrm>
            <a:off x="1317761" y="2887960"/>
            <a:ext cx="10032258" cy="777711"/>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786384">
              <a:spcBef>
                <a:spcPts val="860"/>
              </a:spcBef>
            </a:pPr>
            <a:r>
              <a:rPr lang="en-US" sz="1800" b="1" kern="1200" dirty="0">
                <a:solidFill>
                  <a:schemeClr val="tx1"/>
                </a:solidFill>
                <a:latin typeface="+mn-lt"/>
                <a:ea typeface="+mn-ea"/>
                <a:cs typeface="+mn-cs"/>
              </a:rPr>
              <a:t>Scenario I</a:t>
            </a:r>
            <a:r>
              <a:rPr lang="en-US" sz="1800" kern="1200" dirty="0">
                <a:solidFill>
                  <a:schemeClr val="tx1"/>
                </a:solidFill>
                <a:latin typeface="+mn-lt"/>
                <a:ea typeface="+mn-ea"/>
                <a:cs typeface="+mn-cs"/>
              </a:rPr>
              <a:t>: Test changing the number of rented lengths for each group of rented length:</a:t>
            </a:r>
            <a:endParaRPr lang="en-US" sz="1800" dirty="0">
              <a:cs typeface="Calibri"/>
            </a:endParaRPr>
          </a:p>
        </p:txBody>
      </p:sp>
      <p:pic>
        <p:nvPicPr>
          <p:cNvPr id="51" name="Picture 50">
            <a:extLst>
              <a:ext uri="{FF2B5EF4-FFF2-40B4-BE49-F238E27FC236}">
                <a16:creationId xmlns:a16="http://schemas.microsoft.com/office/drawing/2014/main" id="{FD0485A6-9387-22B6-EE19-EC9228257B38}"/>
              </a:ext>
            </a:extLst>
          </p:cNvPr>
          <p:cNvPicPr>
            <a:picLocks noChangeAspect="1"/>
          </p:cNvPicPr>
          <p:nvPr/>
        </p:nvPicPr>
        <p:blipFill>
          <a:blip r:embed="rId2"/>
          <a:stretch>
            <a:fillRect/>
          </a:stretch>
        </p:blipFill>
        <p:spPr>
          <a:xfrm>
            <a:off x="838200" y="3539682"/>
            <a:ext cx="10515600" cy="1782413"/>
          </a:xfrm>
          <a:prstGeom prst="rect">
            <a:avLst/>
          </a:prstGeom>
        </p:spPr>
      </p:pic>
    </p:spTree>
    <p:extLst>
      <p:ext uri="{BB962C8B-B14F-4D97-AF65-F5344CB8AC3E}">
        <p14:creationId xmlns:p14="http://schemas.microsoft.com/office/powerpoint/2010/main" val="435316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34A9EF42CEA2429BFE71237D19A485" ma:contentTypeVersion="12" ma:contentTypeDescription="Create a new document." ma:contentTypeScope="" ma:versionID="f31a36017c73c56c51a43ac95cae2e29">
  <xsd:schema xmlns:xsd="http://www.w3.org/2001/XMLSchema" xmlns:xs="http://www.w3.org/2001/XMLSchema" xmlns:p="http://schemas.microsoft.com/office/2006/metadata/properties" xmlns:ns2="d658a4de-c667-4aed-9e1b-7dba23656a8d" xmlns:ns3="c5d369bd-8bde-467c-b699-c19601c37b97" targetNamespace="http://schemas.microsoft.com/office/2006/metadata/properties" ma:root="true" ma:fieldsID="9f01a24722a5e2305c0924706ffde06b" ns2:_="" ns3:_="">
    <xsd:import namespace="d658a4de-c667-4aed-9e1b-7dba23656a8d"/>
    <xsd:import namespace="c5d369bd-8bde-467c-b699-c19601c37b9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58a4de-c667-4aed-9e1b-7dba23656a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5d369bd-8bde-467c-b699-c19601c37b9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c5d369bd-8bde-467c-b699-c19601c37b97">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F5431D-DE15-4BB4-AB80-8258EA4C9C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58a4de-c667-4aed-9e1b-7dba23656a8d"/>
    <ds:schemaRef ds:uri="c5d369bd-8bde-467c-b699-c19601c37b9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CD2CB4-E690-488A-9827-081579632FDE}">
  <ds:schemaRefs>
    <ds:schemaRef ds:uri="http://schemas.microsoft.com/office/2006/metadata/properties"/>
    <ds:schemaRef ds:uri="http://schemas.microsoft.com/office/infopath/2007/PartnerControls"/>
    <ds:schemaRef ds:uri="c5d369bd-8bde-467c-b699-c19601c37b97"/>
  </ds:schemaRefs>
</ds:datastoreItem>
</file>

<file path=customXml/itemProps3.xml><?xml version="1.0" encoding="utf-8"?>
<ds:datastoreItem xmlns:ds="http://schemas.openxmlformats.org/officeDocument/2006/customXml" ds:itemID="{DE109DF3-7598-4B98-B7CC-5617F83A29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10127</TotalTime>
  <Words>784</Words>
  <Application>Microsoft Office PowerPoint</Application>
  <PresentationFormat>Widescreen</PresentationFormat>
  <Paragraphs>43</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Rental Car Analysis</vt:lpstr>
      <vt:lpstr>Background</vt:lpstr>
      <vt:lpstr>Background</vt:lpstr>
      <vt:lpstr>Goals</vt:lpstr>
      <vt:lpstr>The Data</vt:lpstr>
      <vt:lpstr>The Process</vt:lpstr>
      <vt:lpstr>Key Findings</vt:lpstr>
      <vt:lpstr>Key Findings</vt:lpstr>
      <vt:lpstr>PowerPoint Presentation</vt:lpstr>
      <vt:lpstr>PowerPoint Presentation</vt:lpstr>
      <vt:lpstr>PowerPoint Presentation</vt:lpstr>
      <vt:lpstr>PowerPoint Presentation</vt:lpstr>
      <vt:lpstr>Recommendations</vt:lpstr>
      <vt:lpstr>PowerPoint Presentation</vt:lpstr>
      <vt:lpstr>Next Steps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 Resort Analysis</dc:title>
  <dc:creator>John Dennis</dc:creator>
  <cp:lastModifiedBy>ALEXANDER JIMENZ</cp:lastModifiedBy>
  <cp:revision>160</cp:revision>
  <dcterms:created xsi:type="dcterms:W3CDTF">2021-09-23T16:31:00Z</dcterms:created>
  <dcterms:modified xsi:type="dcterms:W3CDTF">2024-09-09T16:04:06Z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0x0101004E34A9EF42CEA2429BFE71237D19A485</vt:lpwstr>
  </property>
  <property fmtid="{D5CDD505-2E9C-101B-9397-08002B2CF9AE}" pid="3" name="Order">
    <vt:r8>25600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ies>
</file>